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310" r:id="rId2"/>
    <p:sldId id="306" r:id="rId3"/>
    <p:sldId id="308" r:id="rId4"/>
    <p:sldId id="282" r:id="rId5"/>
    <p:sldId id="309" r:id="rId6"/>
    <p:sldId id="258" r:id="rId7"/>
    <p:sldId id="257" r:id="rId8"/>
    <p:sldId id="259" r:id="rId9"/>
    <p:sldId id="260" r:id="rId10"/>
    <p:sldId id="261" r:id="rId11"/>
    <p:sldId id="272" r:id="rId12"/>
    <p:sldId id="273" r:id="rId13"/>
    <p:sldId id="311" r:id="rId14"/>
    <p:sldId id="315" r:id="rId15"/>
    <p:sldId id="316" r:id="rId16"/>
    <p:sldId id="317" r:id="rId17"/>
    <p:sldId id="334" r:id="rId18"/>
    <p:sldId id="335" r:id="rId19"/>
    <p:sldId id="313" r:id="rId20"/>
    <p:sldId id="325" r:id="rId21"/>
    <p:sldId id="312" r:id="rId22"/>
    <p:sldId id="314" r:id="rId23"/>
    <p:sldId id="279" r:id="rId24"/>
    <p:sldId id="318" r:id="rId25"/>
    <p:sldId id="319" r:id="rId26"/>
    <p:sldId id="320" r:id="rId27"/>
    <p:sldId id="321" r:id="rId28"/>
    <p:sldId id="322" r:id="rId29"/>
    <p:sldId id="323" r:id="rId30"/>
    <p:sldId id="324" r:id="rId31"/>
    <p:sldId id="326" r:id="rId32"/>
    <p:sldId id="327" r:id="rId33"/>
    <p:sldId id="328" r:id="rId34"/>
    <p:sldId id="329" r:id="rId35"/>
    <p:sldId id="332" r:id="rId36"/>
    <p:sldId id="333" r:id="rId37"/>
    <p:sldId id="336" r:id="rId38"/>
    <p:sldId id="337" r:id="rId3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38" autoAdjust="0"/>
    <p:restoredTop sz="94610"/>
  </p:normalViewPr>
  <p:slideViewPr>
    <p:cSldViewPr snapToGrid="0" snapToObjects="1">
      <p:cViewPr varScale="1">
        <p:scale>
          <a:sx n="61" d="100"/>
          <a:sy n="61" d="100"/>
        </p:scale>
        <p:origin x="4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1AE88-B47B-4F6D-96B8-E330F08C1462}" type="doc">
      <dgm:prSet loTypeId="urn:microsoft.com/office/officeart/2008/layout/PictureStrips" loCatId="list" qsTypeId="urn:microsoft.com/office/officeart/2005/8/quickstyle/simple1" qsCatId="simple" csTypeId="urn:microsoft.com/office/officeart/2005/8/colors/accent0_1" csCatId="mainScheme" phldr="1"/>
      <dgm:spPr/>
      <dgm:t>
        <a:bodyPr/>
        <a:lstStyle/>
        <a:p>
          <a:endParaRPr lang="en-US"/>
        </a:p>
      </dgm:t>
    </dgm:pt>
    <dgm:pt modelId="{421F90FB-D305-4C82-981A-678A58854123}">
      <dgm:prSet phldrT="[Text]"/>
      <dgm:spPr/>
      <dgm:t>
        <a:bodyPr/>
        <a:lstStyle/>
        <a:p>
          <a:r>
            <a:rPr lang="en-US" b="1" dirty="0" smtClean="0">
              <a:latin typeface="Verdana" panose="020B0604030504040204" pitchFamily="34" charset="0"/>
              <a:ea typeface="Verdana" panose="020B0604030504040204" pitchFamily="34" charset="0"/>
            </a:rPr>
            <a:t>Study</a:t>
          </a:r>
          <a:endParaRPr lang="en-US" dirty="0">
            <a:latin typeface="Verdana" panose="020B0604030504040204" pitchFamily="34" charset="0"/>
            <a:ea typeface="Verdana" panose="020B0604030504040204" pitchFamily="34" charset="0"/>
          </a:endParaRPr>
        </a:p>
      </dgm:t>
    </dgm:pt>
    <dgm:pt modelId="{C715F0EA-112F-47F0-A31F-5B5067787C3E}" type="parTrans" cxnId="{CB8E5018-3483-4112-9A4B-F4FF47BAF055}">
      <dgm:prSet/>
      <dgm:spPr/>
      <dgm:t>
        <a:bodyPr/>
        <a:lstStyle/>
        <a:p>
          <a:endParaRPr lang="en-US"/>
        </a:p>
      </dgm:t>
    </dgm:pt>
    <dgm:pt modelId="{10A62352-DC29-4D58-822E-FC2DB3FC4AAD}" type="sibTrans" cxnId="{CB8E5018-3483-4112-9A4B-F4FF47BAF055}">
      <dgm:prSet/>
      <dgm:spPr/>
      <dgm:t>
        <a:bodyPr/>
        <a:lstStyle/>
        <a:p>
          <a:endParaRPr lang="en-US"/>
        </a:p>
      </dgm:t>
    </dgm:pt>
    <dgm:pt modelId="{31A3086F-582B-4398-8C07-806B5BC5CFAB}">
      <dgm:prSet phldrT="[Text]"/>
      <dgm:spPr/>
      <dgm:t>
        <a:bodyPr/>
        <a:lstStyle/>
        <a:p>
          <a:r>
            <a:rPr lang="en-US" dirty="0" smtClean="0">
              <a:latin typeface="Verdana" panose="020B0604030504040204" pitchFamily="34" charset="0"/>
              <a:ea typeface="Verdana" panose="020B0604030504040204" pitchFamily="34" charset="0"/>
            </a:rPr>
            <a:t>the challenge of accurate polyp segmentation in gastrointestinal disease diagnosis</a:t>
          </a:r>
          <a:endParaRPr lang="en-US" dirty="0">
            <a:latin typeface="Verdana" panose="020B0604030504040204" pitchFamily="34" charset="0"/>
            <a:ea typeface="Verdana" panose="020B0604030504040204" pitchFamily="34" charset="0"/>
          </a:endParaRPr>
        </a:p>
      </dgm:t>
    </dgm:pt>
    <dgm:pt modelId="{BA170C3C-B755-4BEC-8230-6A659631E094}" type="parTrans" cxnId="{E5F6F8DE-4D52-41C9-AC6B-4C077EA689BD}">
      <dgm:prSet/>
      <dgm:spPr/>
      <dgm:t>
        <a:bodyPr/>
        <a:lstStyle/>
        <a:p>
          <a:endParaRPr lang="en-US"/>
        </a:p>
      </dgm:t>
    </dgm:pt>
    <dgm:pt modelId="{9D99349E-685B-48ED-A6BC-BE3280463466}" type="sibTrans" cxnId="{E5F6F8DE-4D52-41C9-AC6B-4C077EA689BD}">
      <dgm:prSet/>
      <dgm:spPr/>
      <dgm:t>
        <a:bodyPr/>
        <a:lstStyle/>
        <a:p>
          <a:endParaRPr lang="en-US"/>
        </a:p>
      </dgm:t>
    </dgm:pt>
    <dgm:pt modelId="{D2716A41-98C7-43E4-B0BD-DE384A8A3785}">
      <dgm:prSet phldrT="[Text]"/>
      <dgm:spPr/>
      <dgm:t>
        <a:bodyPr/>
        <a:lstStyle/>
        <a:p>
          <a:r>
            <a:rPr lang="en-US" b="1" dirty="0" smtClean="0">
              <a:latin typeface="Verdana" panose="020B0604030504040204" pitchFamily="34" charset="0"/>
              <a:ea typeface="Verdana" panose="020B0604030504040204" pitchFamily="34" charset="0"/>
            </a:rPr>
            <a:t>Proposed Approach</a:t>
          </a:r>
          <a:endParaRPr lang="en-US" dirty="0">
            <a:latin typeface="Verdana" panose="020B0604030504040204" pitchFamily="34" charset="0"/>
            <a:ea typeface="Verdana" panose="020B0604030504040204" pitchFamily="34" charset="0"/>
          </a:endParaRPr>
        </a:p>
      </dgm:t>
    </dgm:pt>
    <dgm:pt modelId="{47B468E2-C143-414D-97E8-9EE1B7D95648}" type="parTrans" cxnId="{D5A75CD7-910E-4E11-9FAE-20C16C934D00}">
      <dgm:prSet/>
      <dgm:spPr/>
      <dgm:t>
        <a:bodyPr/>
        <a:lstStyle/>
        <a:p>
          <a:endParaRPr lang="en-US"/>
        </a:p>
      </dgm:t>
    </dgm:pt>
    <dgm:pt modelId="{99EC1289-CE97-48D0-A582-F7F0771F4D9C}" type="sibTrans" cxnId="{D5A75CD7-910E-4E11-9FAE-20C16C934D00}">
      <dgm:prSet/>
      <dgm:spPr/>
      <dgm:t>
        <a:bodyPr/>
        <a:lstStyle/>
        <a:p>
          <a:endParaRPr lang="en-US"/>
        </a:p>
      </dgm:t>
    </dgm:pt>
    <dgm:pt modelId="{22216463-22F7-4B41-AD33-D0E810406416}">
      <dgm:prSet phldrT="[Text]"/>
      <dgm:spPr/>
      <dgm:t>
        <a:bodyPr/>
        <a:lstStyle/>
        <a:p>
          <a:r>
            <a:rPr lang="en-US" dirty="0" smtClean="0">
              <a:latin typeface="Verdana" panose="020B0604030504040204" pitchFamily="34" charset="0"/>
              <a:ea typeface="Verdana" panose="020B0604030504040204" pitchFamily="34" charset="0"/>
            </a:rPr>
            <a:t>Multi-scale Fusion Segmentation Network (</a:t>
          </a:r>
          <a:r>
            <a:rPr lang="en-US" dirty="0" err="1" smtClean="0">
              <a:latin typeface="Verdana" panose="020B0604030504040204" pitchFamily="34" charset="0"/>
              <a:ea typeface="Verdana" panose="020B0604030504040204" pitchFamily="34" charset="0"/>
            </a:rPr>
            <a:t>MFSNet</a:t>
          </a:r>
          <a:r>
            <a:rPr lang="en-US" dirty="0" smtClean="0">
              <a:latin typeface="Verdana" panose="020B0604030504040204" pitchFamily="34" charset="0"/>
              <a:ea typeface="Verdana" panose="020B0604030504040204" pitchFamily="34" charset="0"/>
            </a:rPr>
            <a:t>) including</a:t>
          </a:r>
          <a:endParaRPr lang="en-US" dirty="0">
            <a:latin typeface="Verdana" panose="020B0604030504040204" pitchFamily="34" charset="0"/>
            <a:ea typeface="Verdana" panose="020B0604030504040204" pitchFamily="34" charset="0"/>
          </a:endParaRPr>
        </a:p>
      </dgm:t>
    </dgm:pt>
    <dgm:pt modelId="{1996921C-BE24-461B-827C-5DF9557EF5B5}" type="parTrans" cxnId="{1F8DB8AE-9B29-446C-ACC7-69B7CF369564}">
      <dgm:prSet/>
      <dgm:spPr/>
      <dgm:t>
        <a:bodyPr/>
        <a:lstStyle/>
        <a:p>
          <a:endParaRPr lang="en-US"/>
        </a:p>
      </dgm:t>
    </dgm:pt>
    <dgm:pt modelId="{3021ACF3-6B17-4B4A-9CCF-2B1F40255569}" type="sibTrans" cxnId="{1F8DB8AE-9B29-446C-ACC7-69B7CF369564}">
      <dgm:prSet/>
      <dgm:spPr/>
      <dgm:t>
        <a:bodyPr/>
        <a:lstStyle/>
        <a:p>
          <a:endParaRPr lang="en-US"/>
        </a:p>
      </dgm:t>
    </dgm:pt>
    <dgm:pt modelId="{AFBE6233-FC73-42DD-BDF2-56AF2BBE328B}">
      <dgm:prSet phldrT="[Text]"/>
      <dgm:spPr/>
      <dgm:t>
        <a:bodyPr/>
        <a:lstStyle/>
        <a:p>
          <a:r>
            <a:rPr lang="en-US" b="1" dirty="0" smtClean="0">
              <a:latin typeface="Verdana" panose="020B0604030504040204" pitchFamily="34" charset="0"/>
              <a:ea typeface="Verdana" panose="020B0604030504040204" pitchFamily="34" charset="0"/>
            </a:rPr>
            <a:t>Dataset</a:t>
          </a:r>
          <a:endParaRPr lang="en-US" dirty="0">
            <a:latin typeface="Verdana" panose="020B0604030504040204" pitchFamily="34" charset="0"/>
            <a:ea typeface="Verdana" panose="020B0604030504040204" pitchFamily="34" charset="0"/>
          </a:endParaRPr>
        </a:p>
      </dgm:t>
    </dgm:pt>
    <dgm:pt modelId="{98592EAA-2F6E-447A-A2C3-09C31C1C2E0B}" type="parTrans" cxnId="{92886714-C28B-45BE-8328-5222E9F01081}">
      <dgm:prSet/>
      <dgm:spPr/>
      <dgm:t>
        <a:bodyPr/>
        <a:lstStyle/>
        <a:p>
          <a:endParaRPr lang="en-US"/>
        </a:p>
      </dgm:t>
    </dgm:pt>
    <dgm:pt modelId="{44687867-6F7E-4C7B-ADCD-64278D54B042}" type="sibTrans" cxnId="{92886714-C28B-45BE-8328-5222E9F01081}">
      <dgm:prSet/>
      <dgm:spPr/>
      <dgm:t>
        <a:bodyPr/>
        <a:lstStyle/>
        <a:p>
          <a:endParaRPr lang="en-US"/>
        </a:p>
      </dgm:t>
    </dgm:pt>
    <dgm:pt modelId="{5B10BA79-CCDD-4A2E-8CF8-BF335FB0528B}">
      <dgm:prSet phldrT="[Text]"/>
      <dgm:spPr/>
      <dgm:t>
        <a:bodyPr/>
        <a:lstStyle/>
        <a:p>
          <a:r>
            <a:rPr lang="en-US" dirty="0" err="1" smtClean="0">
              <a:latin typeface="Verdana" panose="020B0604030504040204" pitchFamily="34" charset="0"/>
              <a:ea typeface="Verdana" panose="020B0604030504040204" pitchFamily="34" charset="0"/>
            </a:rPr>
            <a:t>Kvasir</a:t>
          </a:r>
          <a:r>
            <a:rPr lang="en-US" dirty="0" smtClean="0">
              <a:latin typeface="Verdana" panose="020B0604030504040204" pitchFamily="34" charset="0"/>
              <a:ea typeface="Verdana" panose="020B0604030504040204" pitchFamily="34" charset="0"/>
            </a:rPr>
            <a:t>-SEG with 1000 Polyp Images with Corresponding Ground Truth</a:t>
          </a:r>
          <a:endParaRPr lang="en-US" dirty="0">
            <a:latin typeface="Verdana" panose="020B0604030504040204" pitchFamily="34" charset="0"/>
            <a:ea typeface="Verdana" panose="020B0604030504040204" pitchFamily="34" charset="0"/>
          </a:endParaRPr>
        </a:p>
      </dgm:t>
    </dgm:pt>
    <dgm:pt modelId="{7F4FF429-FDC2-441F-A162-94C18E6FFC5B}" type="parTrans" cxnId="{9FEBF09F-97BA-4564-B113-343B68031BF5}">
      <dgm:prSet/>
      <dgm:spPr/>
      <dgm:t>
        <a:bodyPr/>
        <a:lstStyle/>
        <a:p>
          <a:endParaRPr lang="en-US"/>
        </a:p>
      </dgm:t>
    </dgm:pt>
    <dgm:pt modelId="{535BC7BF-A64D-4DC5-820D-EC9730BB6829}" type="sibTrans" cxnId="{9FEBF09F-97BA-4564-B113-343B68031BF5}">
      <dgm:prSet/>
      <dgm:spPr/>
      <dgm:t>
        <a:bodyPr/>
        <a:lstStyle/>
        <a:p>
          <a:endParaRPr lang="en-US"/>
        </a:p>
      </dgm:t>
    </dgm:pt>
    <dgm:pt modelId="{D6B767F2-B95C-4E82-837B-8C7817BC3DC2}">
      <dgm:prSet phldrT="[Text]"/>
      <dgm:spPr/>
      <dgm:t>
        <a:bodyPr/>
        <a:lstStyle/>
        <a:p>
          <a:r>
            <a:rPr lang="en-US" b="1" dirty="0" smtClean="0">
              <a:latin typeface="Verdana" panose="020B0604030504040204" pitchFamily="34" charset="0"/>
              <a:ea typeface="Verdana" panose="020B0604030504040204" pitchFamily="34" charset="0"/>
            </a:rPr>
            <a:t>Data Augmentation</a:t>
          </a:r>
          <a:endParaRPr lang="en-US" dirty="0">
            <a:latin typeface="Verdana" panose="020B0604030504040204" pitchFamily="34" charset="0"/>
            <a:ea typeface="Verdana" panose="020B0604030504040204" pitchFamily="34" charset="0"/>
          </a:endParaRPr>
        </a:p>
      </dgm:t>
    </dgm:pt>
    <dgm:pt modelId="{EB1B51E7-0B5F-474A-ADC3-17CCB7A3F46E}" type="parTrans" cxnId="{007B6A3D-149C-4D90-8978-426349D259B3}">
      <dgm:prSet/>
      <dgm:spPr/>
      <dgm:t>
        <a:bodyPr/>
        <a:lstStyle/>
        <a:p>
          <a:endParaRPr lang="en-US"/>
        </a:p>
      </dgm:t>
    </dgm:pt>
    <dgm:pt modelId="{7D19DBCF-15D1-4EE0-B7D6-F5F4970508A3}" type="sibTrans" cxnId="{007B6A3D-149C-4D90-8978-426349D259B3}">
      <dgm:prSet/>
      <dgm:spPr/>
      <dgm:t>
        <a:bodyPr/>
        <a:lstStyle/>
        <a:p>
          <a:endParaRPr lang="en-US"/>
        </a:p>
      </dgm:t>
    </dgm:pt>
    <dgm:pt modelId="{38833388-457A-4DA6-9D89-890650A16A70}">
      <dgm:prSet phldrT="[Text]"/>
      <dgm:spPr/>
      <dgm:t>
        <a:bodyPr/>
        <a:lstStyle/>
        <a:p>
          <a:r>
            <a:rPr lang="en-US" dirty="0" smtClean="0">
              <a:latin typeface="Verdana" panose="020B0604030504040204" pitchFamily="34" charset="0"/>
              <a:ea typeface="Verdana" panose="020B0604030504040204" pitchFamily="34" charset="0"/>
            </a:rPr>
            <a:t>Applies rotation, contrast adjustment, and resizing techniques to enhance model </a:t>
          </a:r>
          <a:endParaRPr lang="en-US" dirty="0">
            <a:latin typeface="Verdana" panose="020B0604030504040204" pitchFamily="34" charset="0"/>
            <a:ea typeface="Verdana" panose="020B0604030504040204" pitchFamily="34" charset="0"/>
          </a:endParaRPr>
        </a:p>
      </dgm:t>
    </dgm:pt>
    <dgm:pt modelId="{4A4FD4F9-2077-4615-8BAE-368FE1215B19}" type="parTrans" cxnId="{288874E7-B12B-47E6-8178-D04A1D7B14D4}">
      <dgm:prSet/>
      <dgm:spPr/>
      <dgm:t>
        <a:bodyPr/>
        <a:lstStyle/>
        <a:p>
          <a:endParaRPr lang="en-US"/>
        </a:p>
      </dgm:t>
    </dgm:pt>
    <dgm:pt modelId="{D9FADC88-1EEE-468F-BE41-32712163EDFE}" type="sibTrans" cxnId="{288874E7-B12B-47E6-8178-D04A1D7B14D4}">
      <dgm:prSet/>
      <dgm:spPr/>
      <dgm:t>
        <a:bodyPr/>
        <a:lstStyle/>
        <a:p>
          <a:endParaRPr lang="en-US"/>
        </a:p>
      </dgm:t>
    </dgm:pt>
    <dgm:pt modelId="{A82E66EA-FE22-4AD2-BED9-A2FE10F8C4E0}">
      <dgm:prSet phldrT="[Text]"/>
      <dgm:spPr/>
      <dgm:t>
        <a:bodyPr/>
        <a:lstStyle/>
        <a:p>
          <a:r>
            <a:rPr lang="en-US" dirty="0" smtClean="0">
              <a:latin typeface="Verdana" panose="020B0604030504040204" pitchFamily="34" charset="0"/>
              <a:ea typeface="Verdana" panose="020B0604030504040204" pitchFamily="34" charset="0"/>
            </a:rPr>
            <a:t>Mean Dice Similarity Coefficient (</a:t>
          </a:r>
          <a:r>
            <a:rPr lang="en-US" dirty="0" err="1" smtClean="0">
              <a:latin typeface="Verdana" panose="020B0604030504040204" pitchFamily="34" charset="0"/>
              <a:ea typeface="Verdana" panose="020B0604030504040204" pitchFamily="34" charset="0"/>
            </a:rPr>
            <a:t>mDSC</a:t>
          </a:r>
          <a:r>
            <a:rPr lang="en-US" dirty="0" smtClean="0">
              <a:latin typeface="Verdana" panose="020B0604030504040204" pitchFamily="34" charset="0"/>
              <a:ea typeface="Verdana" panose="020B0604030504040204" pitchFamily="34" charset="0"/>
            </a:rPr>
            <a:t>): 0.937(with Augmentation)</a:t>
          </a:r>
          <a:endParaRPr lang="en-US" dirty="0">
            <a:latin typeface="Verdana" panose="020B0604030504040204" pitchFamily="34" charset="0"/>
            <a:ea typeface="Verdana" panose="020B0604030504040204" pitchFamily="34" charset="0"/>
          </a:endParaRPr>
        </a:p>
      </dgm:t>
    </dgm:pt>
    <dgm:pt modelId="{E0BC6070-81CF-4A1E-9E58-C485372FB004}" type="parTrans" cxnId="{73AB6DE2-30CC-457B-92EA-40F6990EC61B}">
      <dgm:prSet/>
      <dgm:spPr/>
      <dgm:t>
        <a:bodyPr/>
        <a:lstStyle/>
        <a:p>
          <a:endParaRPr lang="en-US"/>
        </a:p>
      </dgm:t>
    </dgm:pt>
    <dgm:pt modelId="{4E71292C-9279-4A3C-8EAB-9FE04609F7C1}" type="sibTrans" cxnId="{73AB6DE2-30CC-457B-92EA-40F6990EC61B}">
      <dgm:prSet/>
      <dgm:spPr/>
      <dgm:t>
        <a:bodyPr/>
        <a:lstStyle/>
        <a:p>
          <a:endParaRPr lang="en-US"/>
        </a:p>
      </dgm:t>
    </dgm:pt>
    <dgm:pt modelId="{DEE6D937-8D1C-4727-8DF4-120794C5DEDF}">
      <dgm:prSet phldrT="[Text]"/>
      <dgm:spPr/>
      <dgm:t>
        <a:bodyPr/>
        <a:lstStyle/>
        <a:p>
          <a:r>
            <a:rPr lang="en-US" b="1" dirty="0" smtClean="0">
              <a:latin typeface="Verdana" panose="020B0604030504040204" pitchFamily="34" charset="0"/>
              <a:ea typeface="Verdana" panose="020B0604030504040204" pitchFamily="34" charset="0"/>
            </a:rPr>
            <a:t>Results</a:t>
          </a:r>
          <a:endParaRPr lang="en-US" dirty="0">
            <a:latin typeface="Verdana" panose="020B0604030504040204" pitchFamily="34" charset="0"/>
            <a:ea typeface="Verdana" panose="020B0604030504040204" pitchFamily="34" charset="0"/>
          </a:endParaRPr>
        </a:p>
      </dgm:t>
    </dgm:pt>
    <dgm:pt modelId="{BB0EF59B-7BDA-4E75-94C1-84BEF00FE229}" type="parTrans" cxnId="{989E6C88-CE3B-47EA-A48A-9C1D3ABED683}">
      <dgm:prSet/>
      <dgm:spPr/>
      <dgm:t>
        <a:bodyPr/>
        <a:lstStyle/>
        <a:p>
          <a:endParaRPr lang="en-US"/>
        </a:p>
      </dgm:t>
    </dgm:pt>
    <dgm:pt modelId="{29DF664D-EF11-405B-AF4F-AB18F5428C98}" type="sibTrans" cxnId="{989E6C88-CE3B-47EA-A48A-9C1D3ABED683}">
      <dgm:prSet/>
      <dgm:spPr/>
      <dgm:t>
        <a:bodyPr/>
        <a:lstStyle/>
        <a:p>
          <a:endParaRPr lang="en-US"/>
        </a:p>
      </dgm:t>
    </dgm:pt>
    <dgm:pt modelId="{5DCB1406-821D-4935-903E-2F411BA32238}">
      <dgm:prSet/>
      <dgm:spPr/>
      <dgm:t>
        <a:bodyPr/>
        <a:lstStyle/>
        <a:p>
          <a:r>
            <a:rPr lang="en-US" dirty="0" smtClean="0">
              <a:latin typeface="Verdana" panose="020B0604030504040204" pitchFamily="34" charset="0"/>
              <a:ea typeface="Verdana" panose="020B0604030504040204" pitchFamily="34" charset="0"/>
            </a:rPr>
            <a:t>Mean Intersection over Union (</a:t>
          </a:r>
          <a:r>
            <a:rPr lang="en-US" dirty="0" err="1" smtClean="0">
              <a:latin typeface="Verdana" panose="020B0604030504040204" pitchFamily="34" charset="0"/>
              <a:ea typeface="Verdana" panose="020B0604030504040204" pitchFamily="34" charset="0"/>
            </a:rPr>
            <a:t>mIoU</a:t>
          </a:r>
          <a:r>
            <a:rPr lang="en-US" dirty="0" smtClean="0">
              <a:latin typeface="Verdana" panose="020B0604030504040204" pitchFamily="34" charset="0"/>
              <a:ea typeface="Verdana" panose="020B0604030504040204" pitchFamily="34" charset="0"/>
            </a:rPr>
            <a:t>): 0.915(with Augmentation)</a:t>
          </a:r>
          <a:endParaRPr lang="en-US" dirty="0">
            <a:latin typeface="Verdana" panose="020B0604030504040204" pitchFamily="34" charset="0"/>
            <a:ea typeface="Verdana" panose="020B0604030504040204" pitchFamily="34" charset="0"/>
          </a:endParaRPr>
        </a:p>
      </dgm:t>
    </dgm:pt>
    <dgm:pt modelId="{E1803D95-0150-453C-A982-6407BA9EF542}" type="parTrans" cxnId="{8A2EED67-D5AF-4C5E-A677-E20927BF5FA2}">
      <dgm:prSet/>
      <dgm:spPr/>
      <dgm:t>
        <a:bodyPr/>
        <a:lstStyle/>
        <a:p>
          <a:endParaRPr lang="en-US"/>
        </a:p>
      </dgm:t>
    </dgm:pt>
    <dgm:pt modelId="{D3464A08-8C3C-43FF-9E81-6903BC5AB764}" type="sibTrans" cxnId="{8A2EED67-D5AF-4C5E-A677-E20927BF5FA2}">
      <dgm:prSet/>
      <dgm:spPr/>
      <dgm:t>
        <a:bodyPr/>
        <a:lstStyle/>
        <a:p>
          <a:endParaRPr lang="en-US"/>
        </a:p>
      </dgm:t>
    </dgm:pt>
    <dgm:pt modelId="{69FE590E-826A-4112-BE68-C3962A5644EE}">
      <dgm:prSet phldrT="[Text]"/>
      <dgm:spPr/>
      <dgm:t>
        <a:bodyPr/>
        <a:lstStyle/>
        <a:p>
          <a:endParaRPr lang="en-US" dirty="0">
            <a:latin typeface="Verdana" panose="020B0604030504040204" pitchFamily="34" charset="0"/>
            <a:ea typeface="Verdana" panose="020B0604030504040204" pitchFamily="34" charset="0"/>
          </a:endParaRPr>
        </a:p>
      </dgm:t>
    </dgm:pt>
    <dgm:pt modelId="{B3554E36-9CFE-4BD7-A131-51BEC29432C5}" type="parTrans" cxnId="{FD0A08C0-83A5-4B92-9051-4A48B6C087F0}">
      <dgm:prSet/>
      <dgm:spPr/>
      <dgm:t>
        <a:bodyPr/>
        <a:lstStyle/>
        <a:p>
          <a:endParaRPr lang="en-US"/>
        </a:p>
      </dgm:t>
    </dgm:pt>
    <dgm:pt modelId="{96B18293-A0F7-4910-A9D8-928E91988AE6}" type="sibTrans" cxnId="{FD0A08C0-83A5-4B92-9051-4A48B6C087F0}">
      <dgm:prSet/>
      <dgm:spPr/>
      <dgm:t>
        <a:bodyPr/>
        <a:lstStyle/>
        <a:p>
          <a:endParaRPr lang="en-US"/>
        </a:p>
      </dgm:t>
    </dgm:pt>
    <dgm:pt modelId="{1BA5D610-E4BF-4529-A5E2-A30937CE51E4}">
      <dgm:prSet phldrT="[Text]"/>
      <dgm:spPr/>
      <dgm:t>
        <a:bodyPr/>
        <a:lstStyle/>
        <a:p>
          <a:r>
            <a:rPr lang="en-US" dirty="0" smtClean="0">
              <a:latin typeface="Verdana" panose="020B0604030504040204" pitchFamily="34" charset="0"/>
              <a:ea typeface="Verdana" panose="020B0604030504040204" pitchFamily="34" charset="0"/>
            </a:rPr>
            <a:t>Partial parallel decoder modules</a:t>
          </a:r>
          <a:endParaRPr lang="en-US" dirty="0">
            <a:latin typeface="Verdana" panose="020B0604030504040204" pitchFamily="34" charset="0"/>
            <a:ea typeface="Verdana" panose="020B0604030504040204" pitchFamily="34" charset="0"/>
          </a:endParaRPr>
        </a:p>
      </dgm:t>
    </dgm:pt>
    <dgm:pt modelId="{B670E588-B94D-4E55-8AD8-FCB51229A0A2}" type="parTrans" cxnId="{4B600661-1E32-4F0C-BA40-363114D0A2DF}">
      <dgm:prSet/>
      <dgm:spPr/>
      <dgm:t>
        <a:bodyPr/>
        <a:lstStyle/>
        <a:p>
          <a:endParaRPr lang="en-US"/>
        </a:p>
      </dgm:t>
    </dgm:pt>
    <dgm:pt modelId="{E3ADAEED-C389-46A3-A493-BFFEFB2BB1E3}" type="sibTrans" cxnId="{4B600661-1E32-4F0C-BA40-363114D0A2DF}">
      <dgm:prSet/>
      <dgm:spPr/>
      <dgm:t>
        <a:bodyPr/>
        <a:lstStyle/>
        <a:p>
          <a:endParaRPr lang="en-US"/>
        </a:p>
      </dgm:t>
    </dgm:pt>
    <dgm:pt modelId="{6FA45A23-51B6-41AF-BBC9-AF2A14E6FC90}">
      <dgm:prSet phldrT="[Text]"/>
      <dgm:spPr/>
      <dgm:t>
        <a:bodyPr/>
        <a:lstStyle/>
        <a:p>
          <a:r>
            <a:rPr lang="en-US" dirty="0" smtClean="0">
              <a:latin typeface="Verdana" panose="020B0604030504040204" pitchFamily="34" charset="0"/>
              <a:ea typeface="Verdana" panose="020B0604030504040204" pitchFamily="34" charset="0"/>
            </a:rPr>
            <a:t>Boundary-aware blocks</a:t>
          </a:r>
          <a:endParaRPr lang="en-US" dirty="0">
            <a:latin typeface="Verdana" panose="020B0604030504040204" pitchFamily="34" charset="0"/>
            <a:ea typeface="Verdana" panose="020B0604030504040204" pitchFamily="34" charset="0"/>
          </a:endParaRPr>
        </a:p>
      </dgm:t>
    </dgm:pt>
    <dgm:pt modelId="{8DEC43F8-01AC-4964-B478-2A948D2642BD}" type="parTrans" cxnId="{22306506-3554-45A0-8D61-9F94AD374204}">
      <dgm:prSet/>
      <dgm:spPr/>
      <dgm:t>
        <a:bodyPr/>
        <a:lstStyle/>
        <a:p>
          <a:endParaRPr lang="en-US"/>
        </a:p>
      </dgm:t>
    </dgm:pt>
    <dgm:pt modelId="{33A5DFB9-854A-4343-885A-229DAFD7F9ED}" type="sibTrans" cxnId="{22306506-3554-45A0-8D61-9F94AD374204}">
      <dgm:prSet/>
      <dgm:spPr/>
      <dgm:t>
        <a:bodyPr/>
        <a:lstStyle/>
        <a:p>
          <a:endParaRPr lang="en-US"/>
        </a:p>
      </dgm:t>
    </dgm:pt>
    <dgm:pt modelId="{59E74D83-347D-4E23-9C08-1AB21FA506FB}">
      <dgm:prSet phldrT="[Text]"/>
      <dgm:spPr/>
      <dgm:t>
        <a:bodyPr/>
        <a:lstStyle/>
        <a:p>
          <a:r>
            <a:rPr lang="en-US" dirty="0" smtClean="0">
              <a:latin typeface="Verdana" panose="020B0604030504040204" pitchFamily="34" charset="0"/>
              <a:ea typeface="Verdana" panose="020B0604030504040204" pitchFamily="34" charset="0"/>
            </a:rPr>
            <a:t>Reverse attention modules</a:t>
          </a:r>
          <a:endParaRPr lang="en-US" dirty="0">
            <a:latin typeface="Verdana" panose="020B0604030504040204" pitchFamily="34" charset="0"/>
            <a:ea typeface="Verdana" panose="020B0604030504040204" pitchFamily="34" charset="0"/>
          </a:endParaRPr>
        </a:p>
      </dgm:t>
    </dgm:pt>
    <dgm:pt modelId="{0CA73283-B194-4E8E-9984-CF47EDB0739E}" type="parTrans" cxnId="{8EEC0273-F433-465D-8AA8-D02D88498618}">
      <dgm:prSet/>
      <dgm:spPr/>
      <dgm:t>
        <a:bodyPr/>
        <a:lstStyle/>
        <a:p>
          <a:endParaRPr lang="en-US"/>
        </a:p>
      </dgm:t>
    </dgm:pt>
    <dgm:pt modelId="{A408ABA6-39F4-45AB-804D-2B3AEB2809E3}" type="sibTrans" cxnId="{8EEC0273-F433-465D-8AA8-D02D88498618}">
      <dgm:prSet/>
      <dgm:spPr/>
      <dgm:t>
        <a:bodyPr/>
        <a:lstStyle/>
        <a:p>
          <a:endParaRPr lang="en-US"/>
        </a:p>
      </dgm:t>
    </dgm:pt>
    <dgm:pt modelId="{5E3B831B-356F-42B3-875D-1A9DFCA4EF7E}" type="pres">
      <dgm:prSet presAssocID="{E981AE88-B47B-4F6D-96B8-E330F08C1462}" presName="Name0" presStyleCnt="0">
        <dgm:presLayoutVars>
          <dgm:dir/>
          <dgm:resizeHandles val="exact"/>
        </dgm:presLayoutVars>
      </dgm:prSet>
      <dgm:spPr/>
      <dgm:t>
        <a:bodyPr/>
        <a:lstStyle/>
        <a:p>
          <a:endParaRPr lang="en-US"/>
        </a:p>
      </dgm:t>
    </dgm:pt>
    <dgm:pt modelId="{C3884C5B-99A0-4D05-90C2-83E99D32365F}" type="pres">
      <dgm:prSet presAssocID="{421F90FB-D305-4C82-981A-678A58854123}" presName="composite" presStyleCnt="0"/>
      <dgm:spPr/>
    </dgm:pt>
    <dgm:pt modelId="{494A2C44-2CA9-495A-8CC7-087EF0CAD4FF}" type="pres">
      <dgm:prSet presAssocID="{421F90FB-D305-4C82-981A-678A58854123}" presName="rect1" presStyleLbl="trAlignAcc1" presStyleIdx="0" presStyleCnt="5">
        <dgm:presLayoutVars>
          <dgm:bulletEnabled val="1"/>
        </dgm:presLayoutVars>
      </dgm:prSet>
      <dgm:spPr/>
      <dgm:t>
        <a:bodyPr/>
        <a:lstStyle/>
        <a:p>
          <a:endParaRPr lang="en-US"/>
        </a:p>
      </dgm:t>
    </dgm:pt>
    <dgm:pt modelId="{ABEEBEBF-C219-4FD7-93A6-A0463786FF9F}" type="pres">
      <dgm:prSet presAssocID="{421F90FB-D305-4C82-981A-678A58854123}" presName="rect2" presStyleLbl="fgImgPlace1"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6055" t="-17193" r="-87952" b="-13215"/>
          </a:stretch>
        </a:blipFill>
      </dgm:spPr>
    </dgm:pt>
    <dgm:pt modelId="{07A727BF-301F-4BD9-803A-CECB52BD1302}" type="pres">
      <dgm:prSet presAssocID="{10A62352-DC29-4D58-822E-FC2DB3FC4AAD}" presName="sibTrans" presStyleCnt="0"/>
      <dgm:spPr/>
    </dgm:pt>
    <dgm:pt modelId="{17853760-B31D-4488-A4D9-0C32EC8C80C3}" type="pres">
      <dgm:prSet presAssocID="{D2716A41-98C7-43E4-B0BD-DE384A8A3785}" presName="composite" presStyleCnt="0"/>
      <dgm:spPr/>
    </dgm:pt>
    <dgm:pt modelId="{E7CA1C4D-2B25-45FB-A630-00E56831FF67}" type="pres">
      <dgm:prSet presAssocID="{D2716A41-98C7-43E4-B0BD-DE384A8A3785}" presName="rect1" presStyleLbl="trAlignAcc1" presStyleIdx="1" presStyleCnt="5">
        <dgm:presLayoutVars>
          <dgm:bulletEnabled val="1"/>
        </dgm:presLayoutVars>
      </dgm:prSet>
      <dgm:spPr/>
      <dgm:t>
        <a:bodyPr/>
        <a:lstStyle/>
        <a:p>
          <a:endParaRPr lang="en-US"/>
        </a:p>
      </dgm:t>
    </dgm:pt>
    <dgm:pt modelId="{315E7AD7-8563-4022-8B5C-5CA482EE8F91}" type="pres">
      <dgm:prSet presAssocID="{D2716A41-98C7-43E4-B0BD-DE384A8A3785}" presName="rect2" presStyleLbl="fgImgPlace1" presStyleIdx="1" presStyleCnt="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6440" t="1888" r="-181560" b="-1888"/>
          </a:stretch>
        </a:blipFill>
      </dgm:spPr>
    </dgm:pt>
    <dgm:pt modelId="{DF1048DF-C3BE-46D8-A3CC-051F23531873}" type="pres">
      <dgm:prSet presAssocID="{99EC1289-CE97-48D0-A582-F7F0771F4D9C}" presName="sibTrans" presStyleCnt="0"/>
      <dgm:spPr/>
    </dgm:pt>
    <dgm:pt modelId="{B9E892BF-EADC-4C3A-80B8-40AFFAA9AFF4}" type="pres">
      <dgm:prSet presAssocID="{AFBE6233-FC73-42DD-BDF2-56AF2BBE328B}" presName="composite" presStyleCnt="0"/>
      <dgm:spPr/>
    </dgm:pt>
    <dgm:pt modelId="{79E53144-4BA5-46DA-BC0A-0D909A8987FE}" type="pres">
      <dgm:prSet presAssocID="{AFBE6233-FC73-42DD-BDF2-56AF2BBE328B}" presName="rect1" presStyleLbl="trAlignAcc1" presStyleIdx="2" presStyleCnt="5">
        <dgm:presLayoutVars>
          <dgm:bulletEnabled val="1"/>
        </dgm:presLayoutVars>
      </dgm:prSet>
      <dgm:spPr/>
      <dgm:t>
        <a:bodyPr/>
        <a:lstStyle/>
        <a:p>
          <a:endParaRPr lang="en-US"/>
        </a:p>
      </dgm:t>
    </dgm:pt>
    <dgm:pt modelId="{1F019F4C-2809-4732-81ED-61ED868D0B5F}" type="pres">
      <dgm:prSet presAssocID="{AFBE6233-FC73-42DD-BDF2-56AF2BBE328B}"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87000" r="-87000"/>
          </a:stretch>
        </a:blipFill>
      </dgm:spPr>
    </dgm:pt>
    <dgm:pt modelId="{2401E0B9-B4DB-4E0C-8D57-41509FCCD483}" type="pres">
      <dgm:prSet presAssocID="{44687867-6F7E-4C7B-ADCD-64278D54B042}" presName="sibTrans" presStyleCnt="0"/>
      <dgm:spPr/>
    </dgm:pt>
    <dgm:pt modelId="{A459C9F2-E404-42BF-B1A2-591C248EAD15}" type="pres">
      <dgm:prSet presAssocID="{D6B767F2-B95C-4E82-837B-8C7817BC3DC2}" presName="composite" presStyleCnt="0"/>
      <dgm:spPr/>
    </dgm:pt>
    <dgm:pt modelId="{93222880-3866-481A-ACE7-A4B76124A5BC}" type="pres">
      <dgm:prSet presAssocID="{D6B767F2-B95C-4E82-837B-8C7817BC3DC2}" presName="rect1" presStyleLbl="trAlignAcc1" presStyleIdx="3" presStyleCnt="5">
        <dgm:presLayoutVars>
          <dgm:bulletEnabled val="1"/>
        </dgm:presLayoutVars>
      </dgm:prSet>
      <dgm:spPr/>
      <dgm:t>
        <a:bodyPr/>
        <a:lstStyle/>
        <a:p>
          <a:endParaRPr lang="en-US"/>
        </a:p>
      </dgm:t>
    </dgm:pt>
    <dgm:pt modelId="{C8AD41EA-97BC-4F77-AC9E-939FFA45A5B3}" type="pres">
      <dgm:prSet presAssocID="{D6B767F2-B95C-4E82-837B-8C7817BC3DC2}" presName="rect2" presStyleLbl="fgImgPlace1" presStyleIdx="3" presStyleCnt="5"/>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31916" t="7487" r="-312641" b="1145"/>
          </a:stretch>
        </a:blipFill>
      </dgm:spPr>
    </dgm:pt>
    <dgm:pt modelId="{E3955E13-2116-4C69-A2D5-CFA195499360}" type="pres">
      <dgm:prSet presAssocID="{7D19DBCF-15D1-4EE0-B7D6-F5F4970508A3}" presName="sibTrans" presStyleCnt="0"/>
      <dgm:spPr/>
    </dgm:pt>
    <dgm:pt modelId="{EDB5F910-5AD0-420B-B77C-08272E16320B}" type="pres">
      <dgm:prSet presAssocID="{DEE6D937-8D1C-4727-8DF4-120794C5DEDF}" presName="composite" presStyleCnt="0"/>
      <dgm:spPr/>
    </dgm:pt>
    <dgm:pt modelId="{AA0A0C6F-6F8E-4C54-A69C-B0529A798A11}" type="pres">
      <dgm:prSet presAssocID="{DEE6D937-8D1C-4727-8DF4-120794C5DEDF}" presName="rect1" presStyleLbl="trAlignAcc1" presStyleIdx="4" presStyleCnt="5">
        <dgm:presLayoutVars>
          <dgm:bulletEnabled val="1"/>
        </dgm:presLayoutVars>
      </dgm:prSet>
      <dgm:spPr/>
      <dgm:t>
        <a:bodyPr/>
        <a:lstStyle/>
        <a:p>
          <a:endParaRPr lang="en-US"/>
        </a:p>
      </dgm:t>
    </dgm:pt>
    <dgm:pt modelId="{66857E9F-314E-457D-9062-CC6FBDD03DD5}" type="pres">
      <dgm:prSet presAssocID="{DEE6D937-8D1C-4727-8DF4-120794C5DEDF}" presName="rect2" presStyleLbl="fgImgPlace1" presStyleIdx="4" presStyleCnt="5"/>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79421" t="-29256" r="-136082" b="11561"/>
          </a:stretch>
        </a:blipFill>
      </dgm:spPr>
    </dgm:pt>
  </dgm:ptLst>
  <dgm:cxnLst>
    <dgm:cxn modelId="{BE0BDDB2-DEAF-4FD3-86C1-F730E454C01B}" type="presOf" srcId="{6FA45A23-51B6-41AF-BBC9-AF2A14E6FC90}" destId="{E7CA1C4D-2B25-45FB-A630-00E56831FF67}" srcOrd="0" destOrd="3" presId="urn:microsoft.com/office/officeart/2008/layout/PictureStrips"/>
    <dgm:cxn modelId="{22306506-3554-45A0-8D61-9F94AD374204}" srcId="{D2716A41-98C7-43E4-B0BD-DE384A8A3785}" destId="{6FA45A23-51B6-41AF-BBC9-AF2A14E6FC90}" srcOrd="2" destOrd="0" parTransId="{8DEC43F8-01AC-4964-B478-2A948D2642BD}" sibTransId="{33A5DFB9-854A-4343-885A-229DAFD7F9ED}"/>
    <dgm:cxn modelId="{989E6C88-CE3B-47EA-A48A-9C1D3ABED683}" srcId="{E981AE88-B47B-4F6D-96B8-E330F08C1462}" destId="{DEE6D937-8D1C-4727-8DF4-120794C5DEDF}" srcOrd="4" destOrd="0" parTransId="{BB0EF59B-7BDA-4E75-94C1-84BEF00FE229}" sibTransId="{29DF664D-EF11-405B-AF4F-AB18F5428C98}"/>
    <dgm:cxn modelId="{1F8DB8AE-9B29-446C-ACC7-69B7CF369564}" srcId="{D2716A41-98C7-43E4-B0BD-DE384A8A3785}" destId="{22216463-22F7-4B41-AD33-D0E810406416}" srcOrd="0" destOrd="0" parTransId="{1996921C-BE24-461B-827C-5DF9557EF5B5}" sibTransId="{3021ACF3-6B17-4B4A-9CCF-2B1F40255569}"/>
    <dgm:cxn modelId="{B628E057-937F-4DB1-BBF7-ECEA66F2AE33}" type="presOf" srcId="{D6B767F2-B95C-4E82-837B-8C7817BC3DC2}" destId="{93222880-3866-481A-ACE7-A4B76124A5BC}" srcOrd="0" destOrd="0" presId="urn:microsoft.com/office/officeart/2008/layout/PictureStrips"/>
    <dgm:cxn modelId="{007B6A3D-149C-4D90-8978-426349D259B3}" srcId="{E981AE88-B47B-4F6D-96B8-E330F08C1462}" destId="{D6B767F2-B95C-4E82-837B-8C7817BC3DC2}" srcOrd="3" destOrd="0" parTransId="{EB1B51E7-0B5F-474A-ADC3-17CCB7A3F46E}" sibTransId="{7D19DBCF-15D1-4EE0-B7D6-F5F4970508A3}"/>
    <dgm:cxn modelId="{4B600661-1E32-4F0C-BA40-363114D0A2DF}" srcId="{D2716A41-98C7-43E4-B0BD-DE384A8A3785}" destId="{1BA5D610-E4BF-4529-A5E2-A30937CE51E4}" srcOrd="3" destOrd="0" parTransId="{B670E588-B94D-4E55-8AD8-FCB51229A0A2}" sibTransId="{E3ADAEED-C389-46A3-A493-BFFEFB2BB1E3}"/>
    <dgm:cxn modelId="{73AB6DE2-30CC-457B-92EA-40F6990EC61B}" srcId="{DEE6D937-8D1C-4727-8DF4-120794C5DEDF}" destId="{A82E66EA-FE22-4AD2-BED9-A2FE10F8C4E0}" srcOrd="0" destOrd="0" parTransId="{E0BC6070-81CF-4A1E-9E58-C485372FB004}" sibTransId="{4E71292C-9279-4A3C-8EAB-9FE04609F7C1}"/>
    <dgm:cxn modelId="{9FEBF09F-97BA-4564-B113-343B68031BF5}" srcId="{AFBE6233-FC73-42DD-BDF2-56AF2BBE328B}" destId="{5B10BA79-CCDD-4A2E-8CF8-BF335FB0528B}" srcOrd="0" destOrd="0" parTransId="{7F4FF429-FDC2-441F-A162-94C18E6FFC5B}" sibTransId="{535BC7BF-A64D-4DC5-820D-EC9730BB6829}"/>
    <dgm:cxn modelId="{92691BF1-79E1-43C9-9C51-504CFF965A46}" type="presOf" srcId="{E981AE88-B47B-4F6D-96B8-E330F08C1462}" destId="{5E3B831B-356F-42B3-875D-1A9DFCA4EF7E}" srcOrd="0" destOrd="0" presId="urn:microsoft.com/office/officeart/2008/layout/PictureStrips"/>
    <dgm:cxn modelId="{C9CEA6DA-5C4C-4E15-AEF6-154F33A59094}" type="presOf" srcId="{69FE590E-826A-4112-BE68-C3962A5644EE}" destId="{AA0A0C6F-6F8E-4C54-A69C-B0529A798A11}" srcOrd="0" destOrd="2" presId="urn:microsoft.com/office/officeart/2008/layout/PictureStrips"/>
    <dgm:cxn modelId="{CB8E5018-3483-4112-9A4B-F4FF47BAF055}" srcId="{E981AE88-B47B-4F6D-96B8-E330F08C1462}" destId="{421F90FB-D305-4C82-981A-678A58854123}" srcOrd="0" destOrd="0" parTransId="{C715F0EA-112F-47F0-A31F-5B5067787C3E}" sibTransId="{10A62352-DC29-4D58-822E-FC2DB3FC4AAD}"/>
    <dgm:cxn modelId="{82233803-AE49-4110-A75F-EEF2C754BFE5}" type="presOf" srcId="{A82E66EA-FE22-4AD2-BED9-A2FE10F8C4E0}" destId="{AA0A0C6F-6F8E-4C54-A69C-B0529A798A11}" srcOrd="0" destOrd="1" presId="urn:microsoft.com/office/officeart/2008/layout/PictureStrips"/>
    <dgm:cxn modelId="{08950961-23A9-4257-8FAE-4D3EDC5DFA3F}" type="presOf" srcId="{59E74D83-347D-4E23-9C08-1AB21FA506FB}" destId="{E7CA1C4D-2B25-45FB-A630-00E56831FF67}" srcOrd="0" destOrd="2" presId="urn:microsoft.com/office/officeart/2008/layout/PictureStrips"/>
    <dgm:cxn modelId="{FD0A08C0-83A5-4B92-9051-4A48B6C087F0}" srcId="{DEE6D937-8D1C-4727-8DF4-120794C5DEDF}" destId="{69FE590E-826A-4112-BE68-C3962A5644EE}" srcOrd="1" destOrd="0" parTransId="{B3554E36-9CFE-4BD7-A131-51BEC29432C5}" sibTransId="{96B18293-A0F7-4910-A9D8-928E91988AE6}"/>
    <dgm:cxn modelId="{8A2EED67-D5AF-4C5E-A677-E20927BF5FA2}" srcId="{DEE6D937-8D1C-4727-8DF4-120794C5DEDF}" destId="{5DCB1406-821D-4935-903E-2F411BA32238}" srcOrd="2" destOrd="0" parTransId="{E1803D95-0150-453C-A982-6407BA9EF542}" sibTransId="{D3464A08-8C3C-43FF-9E81-6903BC5AB764}"/>
    <dgm:cxn modelId="{92886714-C28B-45BE-8328-5222E9F01081}" srcId="{E981AE88-B47B-4F6D-96B8-E330F08C1462}" destId="{AFBE6233-FC73-42DD-BDF2-56AF2BBE328B}" srcOrd="2" destOrd="0" parTransId="{98592EAA-2F6E-447A-A2C3-09C31C1C2E0B}" sibTransId="{44687867-6F7E-4C7B-ADCD-64278D54B042}"/>
    <dgm:cxn modelId="{C49E48EB-0F0B-4F33-9650-42CC9BDA5738}" type="presOf" srcId="{5DCB1406-821D-4935-903E-2F411BA32238}" destId="{AA0A0C6F-6F8E-4C54-A69C-B0529A798A11}" srcOrd="0" destOrd="3" presId="urn:microsoft.com/office/officeart/2008/layout/PictureStrips"/>
    <dgm:cxn modelId="{E5F6F8DE-4D52-41C9-AC6B-4C077EA689BD}" srcId="{421F90FB-D305-4C82-981A-678A58854123}" destId="{31A3086F-582B-4398-8C07-806B5BC5CFAB}" srcOrd="0" destOrd="0" parTransId="{BA170C3C-B755-4BEC-8230-6A659631E094}" sibTransId="{9D99349E-685B-48ED-A6BC-BE3280463466}"/>
    <dgm:cxn modelId="{1C7A55A2-8035-4D87-8B39-25212458815D}" type="presOf" srcId="{38833388-457A-4DA6-9D89-890650A16A70}" destId="{93222880-3866-481A-ACE7-A4B76124A5BC}" srcOrd="0" destOrd="1" presId="urn:microsoft.com/office/officeart/2008/layout/PictureStrips"/>
    <dgm:cxn modelId="{8EEC0273-F433-465D-8AA8-D02D88498618}" srcId="{D2716A41-98C7-43E4-B0BD-DE384A8A3785}" destId="{59E74D83-347D-4E23-9C08-1AB21FA506FB}" srcOrd="1" destOrd="0" parTransId="{0CA73283-B194-4E8E-9984-CF47EDB0739E}" sibTransId="{A408ABA6-39F4-45AB-804D-2B3AEB2809E3}"/>
    <dgm:cxn modelId="{D5A75CD7-910E-4E11-9FAE-20C16C934D00}" srcId="{E981AE88-B47B-4F6D-96B8-E330F08C1462}" destId="{D2716A41-98C7-43E4-B0BD-DE384A8A3785}" srcOrd="1" destOrd="0" parTransId="{47B468E2-C143-414D-97E8-9EE1B7D95648}" sibTransId="{99EC1289-CE97-48D0-A582-F7F0771F4D9C}"/>
    <dgm:cxn modelId="{84ACCA1C-2151-498C-943A-D7AB42B860EE}" type="presOf" srcId="{D2716A41-98C7-43E4-B0BD-DE384A8A3785}" destId="{E7CA1C4D-2B25-45FB-A630-00E56831FF67}" srcOrd="0" destOrd="0" presId="urn:microsoft.com/office/officeart/2008/layout/PictureStrips"/>
    <dgm:cxn modelId="{3CF21893-9C9F-437E-B1EA-691D01012D17}" type="presOf" srcId="{22216463-22F7-4B41-AD33-D0E810406416}" destId="{E7CA1C4D-2B25-45FB-A630-00E56831FF67}" srcOrd="0" destOrd="1" presId="urn:microsoft.com/office/officeart/2008/layout/PictureStrips"/>
    <dgm:cxn modelId="{EEEFDAA5-A319-407E-BA51-B5CAE2482453}" type="presOf" srcId="{DEE6D937-8D1C-4727-8DF4-120794C5DEDF}" destId="{AA0A0C6F-6F8E-4C54-A69C-B0529A798A11}" srcOrd="0" destOrd="0" presId="urn:microsoft.com/office/officeart/2008/layout/PictureStrips"/>
    <dgm:cxn modelId="{AE9D1564-1BFE-4C8D-B96D-265E31839157}" type="presOf" srcId="{421F90FB-D305-4C82-981A-678A58854123}" destId="{494A2C44-2CA9-495A-8CC7-087EF0CAD4FF}" srcOrd="0" destOrd="0" presId="urn:microsoft.com/office/officeart/2008/layout/PictureStrips"/>
    <dgm:cxn modelId="{288874E7-B12B-47E6-8178-D04A1D7B14D4}" srcId="{D6B767F2-B95C-4E82-837B-8C7817BC3DC2}" destId="{38833388-457A-4DA6-9D89-890650A16A70}" srcOrd="0" destOrd="0" parTransId="{4A4FD4F9-2077-4615-8BAE-368FE1215B19}" sibTransId="{D9FADC88-1EEE-468F-BE41-32712163EDFE}"/>
    <dgm:cxn modelId="{1DD037DF-D831-4F39-89EB-5746DE00DBBB}" type="presOf" srcId="{1BA5D610-E4BF-4529-A5E2-A30937CE51E4}" destId="{E7CA1C4D-2B25-45FB-A630-00E56831FF67}" srcOrd="0" destOrd="4" presId="urn:microsoft.com/office/officeart/2008/layout/PictureStrips"/>
    <dgm:cxn modelId="{78AA2DF7-4BFA-4B9B-8714-99DCC6ED1DB6}" type="presOf" srcId="{31A3086F-582B-4398-8C07-806B5BC5CFAB}" destId="{494A2C44-2CA9-495A-8CC7-087EF0CAD4FF}" srcOrd="0" destOrd="1" presId="urn:microsoft.com/office/officeart/2008/layout/PictureStrips"/>
    <dgm:cxn modelId="{75E11E32-D6A4-49CE-9750-598010802762}" type="presOf" srcId="{5B10BA79-CCDD-4A2E-8CF8-BF335FB0528B}" destId="{79E53144-4BA5-46DA-BC0A-0D909A8987FE}" srcOrd="0" destOrd="1" presId="urn:microsoft.com/office/officeart/2008/layout/PictureStrips"/>
    <dgm:cxn modelId="{BF9F1F21-5445-47C2-9CDB-EE1C0DECB815}" type="presOf" srcId="{AFBE6233-FC73-42DD-BDF2-56AF2BBE328B}" destId="{79E53144-4BA5-46DA-BC0A-0D909A8987FE}" srcOrd="0" destOrd="0" presId="urn:microsoft.com/office/officeart/2008/layout/PictureStrips"/>
    <dgm:cxn modelId="{67DB85C6-89A6-40E1-BA23-4D1394DA4C05}" type="presParOf" srcId="{5E3B831B-356F-42B3-875D-1A9DFCA4EF7E}" destId="{C3884C5B-99A0-4D05-90C2-83E99D32365F}" srcOrd="0" destOrd="0" presId="urn:microsoft.com/office/officeart/2008/layout/PictureStrips"/>
    <dgm:cxn modelId="{6E4E27C4-2C89-4F54-884B-D25040F434A8}" type="presParOf" srcId="{C3884C5B-99A0-4D05-90C2-83E99D32365F}" destId="{494A2C44-2CA9-495A-8CC7-087EF0CAD4FF}" srcOrd="0" destOrd="0" presId="urn:microsoft.com/office/officeart/2008/layout/PictureStrips"/>
    <dgm:cxn modelId="{8E9541B0-8617-4399-B526-E0298CAADF58}" type="presParOf" srcId="{C3884C5B-99A0-4D05-90C2-83E99D32365F}" destId="{ABEEBEBF-C219-4FD7-93A6-A0463786FF9F}" srcOrd="1" destOrd="0" presId="urn:microsoft.com/office/officeart/2008/layout/PictureStrips"/>
    <dgm:cxn modelId="{E450B018-A463-440D-8409-6EDE0A744A1D}" type="presParOf" srcId="{5E3B831B-356F-42B3-875D-1A9DFCA4EF7E}" destId="{07A727BF-301F-4BD9-803A-CECB52BD1302}" srcOrd="1" destOrd="0" presId="urn:microsoft.com/office/officeart/2008/layout/PictureStrips"/>
    <dgm:cxn modelId="{8DFC1C74-B6E7-42B1-8CD6-797AB27CFC00}" type="presParOf" srcId="{5E3B831B-356F-42B3-875D-1A9DFCA4EF7E}" destId="{17853760-B31D-4488-A4D9-0C32EC8C80C3}" srcOrd="2" destOrd="0" presId="urn:microsoft.com/office/officeart/2008/layout/PictureStrips"/>
    <dgm:cxn modelId="{607434AB-66CC-47F5-98FC-DFF8D5BE484B}" type="presParOf" srcId="{17853760-B31D-4488-A4D9-0C32EC8C80C3}" destId="{E7CA1C4D-2B25-45FB-A630-00E56831FF67}" srcOrd="0" destOrd="0" presId="urn:microsoft.com/office/officeart/2008/layout/PictureStrips"/>
    <dgm:cxn modelId="{60276D40-69A9-407D-86F7-5AD24CC58C9A}" type="presParOf" srcId="{17853760-B31D-4488-A4D9-0C32EC8C80C3}" destId="{315E7AD7-8563-4022-8B5C-5CA482EE8F91}" srcOrd="1" destOrd="0" presId="urn:microsoft.com/office/officeart/2008/layout/PictureStrips"/>
    <dgm:cxn modelId="{27306D78-2BB6-4707-9956-DE30EBC929D4}" type="presParOf" srcId="{5E3B831B-356F-42B3-875D-1A9DFCA4EF7E}" destId="{DF1048DF-C3BE-46D8-A3CC-051F23531873}" srcOrd="3" destOrd="0" presId="urn:microsoft.com/office/officeart/2008/layout/PictureStrips"/>
    <dgm:cxn modelId="{BC84A298-496E-4567-A55F-3019EA2F2486}" type="presParOf" srcId="{5E3B831B-356F-42B3-875D-1A9DFCA4EF7E}" destId="{B9E892BF-EADC-4C3A-80B8-40AFFAA9AFF4}" srcOrd="4" destOrd="0" presId="urn:microsoft.com/office/officeart/2008/layout/PictureStrips"/>
    <dgm:cxn modelId="{F3852FB9-9070-465D-A672-38FB92A0FAB7}" type="presParOf" srcId="{B9E892BF-EADC-4C3A-80B8-40AFFAA9AFF4}" destId="{79E53144-4BA5-46DA-BC0A-0D909A8987FE}" srcOrd="0" destOrd="0" presId="urn:microsoft.com/office/officeart/2008/layout/PictureStrips"/>
    <dgm:cxn modelId="{5B7F566B-852D-4205-AE08-78E39F78A95D}" type="presParOf" srcId="{B9E892BF-EADC-4C3A-80B8-40AFFAA9AFF4}" destId="{1F019F4C-2809-4732-81ED-61ED868D0B5F}" srcOrd="1" destOrd="0" presId="urn:microsoft.com/office/officeart/2008/layout/PictureStrips"/>
    <dgm:cxn modelId="{6886979A-C5E1-487F-8B8C-AF96B56D0052}" type="presParOf" srcId="{5E3B831B-356F-42B3-875D-1A9DFCA4EF7E}" destId="{2401E0B9-B4DB-4E0C-8D57-41509FCCD483}" srcOrd="5" destOrd="0" presId="urn:microsoft.com/office/officeart/2008/layout/PictureStrips"/>
    <dgm:cxn modelId="{E579DB58-9C54-420B-9D46-C9166050756D}" type="presParOf" srcId="{5E3B831B-356F-42B3-875D-1A9DFCA4EF7E}" destId="{A459C9F2-E404-42BF-B1A2-591C248EAD15}" srcOrd="6" destOrd="0" presId="urn:microsoft.com/office/officeart/2008/layout/PictureStrips"/>
    <dgm:cxn modelId="{C29A6BDA-9499-4E35-8941-A8E51DFA6597}" type="presParOf" srcId="{A459C9F2-E404-42BF-B1A2-591C248EAD15}" destId="{93222880-3866-481A-ACE7-A4B76124A5BC}" srcOrd="0" destOrd="0" presId="urn:microsoft.com/office/officeart/2008/layout/PictureStrips"/>
    <dgm:cxn modelId="{C62EB654-B99A-400C-8F56-F1C9427917BE}" type="presParOf" srcId="{A459C9F2-E404-42BF-B1A2-591C248EAD15}" destId="{C8AD41EA-97BC-4F77-AC9E-939FFA45A5B3}" srcOrd="1" destOrd="0" presId="urn:microsoft.com/office/officeart/2008/layout/PictureStrips"/>
    <dgm:cxn modelId="{AFB1A91D-A59C-4CB0-A247-DC70B82E69FA}" type="presParOf" srcId="{5E3B831B-356F-42B3-875D-1A9DFCA4EF7E}" destId="{E3955E13-2116-4C69-A2D5-CFA195499360}" srcOrd="7" destOrd="0" presId="urn:microsoft.com/office/officeart/2008/layout/PictureStrips"/>
    <dgm:cxn modelId="{3CA7D726-D408-49D8-B355-4C6944141643}" type="presParOf" srcId="{5E3B831B-356F-42B3-875D-1A9DFCA4EF7E}" destId="{EDB5F910-5AD0-420B-B77C-08272E16320B}" srcOrd="8" destOrd="0" presId="urn:microsoft.com/office/officeart/2008/layout/PictureStrips"/>
    <dgm:cxn modelId="{C9110054-5343-4C7B-BF61-5BF687314BEE}" type="presParOf" srcId="{EDB5F910-5AD0-420B-B77C-08272E16320B}" destId="{AA0A0C6F-6F8E-4C54-A69C-B0529A798A11}" srcOrd="0" destOrd="0" presId="urn:microsoft.com/office/officeart/2008/layout/PictureStrips"/>
    <dgm:cxn modelId="{C0855131-2BC6-4DF4-A5DE-5592D12F71D1}" type="presParOf" srcId="{EDB5F910-5AD0-420B-B77C-08272E16320B}" destId="{66857E9F-314E-457D-9062-CC6FBDD03DD5}" srcOrd="1" destOrd="0" presId="urn:microsoft.com/office/officeart/2008/layout/PictureStrips"/>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61B180-965E-48CC-A85D-1897ED7C74FA}"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71706B58-6FF7-48D2-97AA-7341E9492C03}">
      <dgm:prSet phldrT="[Text]" custT="1">
        <dgm:style>
          <a:lnRef idx="2">
            <a:schemeClr val="dk1"/>
          </a:lnRef>
          <a:fillRef idx="1">
            <a:schemeClr val="lt1"/>
          </a:fillRef>
          <a:effectRef idx="0">
            <a:schemeClr val="dk1"/>
          </a:effectRef>
          <a:fontRef idx="minor">
            <a:schemeClr val="dk1"/>
          </a:fontRef>
        </dgm:style>
      </dgm:prSet>
      <dgm:spPr/>
      <dgm:t>
        <a:bodyPr/>
        <a:lstStyle/>
        <a:p>
          <a:pPr algn="just"/>
          <a:r>
            <a:rPr lang="en-US" sz="3200" b="1" i="0" dirty="0" smtClean="0">
              <a:latin typeface="Verdana" panose="020B0604030504040204" pitchFamily="34" charset="0"/>
              <a:ea typeface="Verdana" panose="020B0604030504040204" pitchFamily="34" charset="0"/>
            </a:rPr>
            <a:t>Model Development:</a:t>
          </a:r>
          <a:r>
            <a:rPr lang="en-US" sz="3200" b="0" i="0" dirty="0" smtClean="0">
              <a:latin typeface="Verdana" panose="020B0604030504040204" pitchFamily="34" charset="0"/>
              <a:ea typeface="Verdana" panose="020B0604030504040204" pitchFamily="34" charset="0"/>
            </a:rPr>
            <a:t> Design and implement deep learning architectures.</a:t>
          </a:r>
          <a:endParaRPr lang="en-US" sz="3200" dirty="0">
            <a:latin typeface="Verdana" panose="020B0604030504040204" pitchFamily="34" charset="0"/>
            <a:ea typeface="Verdana" panose="020B0604030504040204" pitchFamily="34" charset="0"/>
          </a:endParaRPr>
        </a:p>
      </dgm:t>
    </dgm:pt>
    <dgm:pt modelId="{034F9CCD-BCDF-446C-93BE-EFC89CDB29A9}" type="parTrans" cxnId="{2E1C3EBD-DEC1-478E-B24C-7646419EB3F9}">
      <dgm:prSet/>
      <dgm:spPr/>
      <dgm:t>
        <a:bodyPr/>
        <a:lstStyle/>
        <a:p>
          <a:endParaRPr lang="en-US"/>
        </a:p>
      </dgm:t>
    </dgm:pt>
    <dgm:pt modelId="{57D4FD1C-2CB0-4B2D-BA5D-CF406D442A7B}" type="sibTrans" cxnId="{2E1C3EBD-DEC1-478E-B24C-7646419EB3F9}">
      <dgm:prSet/>
      <dgm:spPr/>
      <dgm:t>
        <a:bodyPr/>
        <a:lstStyle/>
        <a:p>
          <a:endParaRPr lang="en-US"/>
        </a:p>
      </dgm:t>
    </dgm:pt>
    <dgm:pt modelId="{DAFABC92-CB2E-474C-A1F1-593D89F0A4D5}">
      <dgm:prSet custT="1">
        <dgm:style>
          <a:lnRef idx="2">
            <a:schemeClr val="dk1"/>
          </a:lnRef>
          <a:fillRef idx="1">
            <a:schemeClr val="lt1"/>
          </a:fillRef>
          <a:effectRef idx="0">
            <a:schemeClr val="dk1"/>
          </a:effectRef>
          <a:fontRef idx="minor">
            <a:schemeClr val="dk1"/>
          </a:fontRef>
        </dgm:style>
      </dgm:prSet>
      <dgm:spPr/>
      <dgm:t>
        <a:bodyPr/>
        <a:lstStyle/>
        <a:p>
          <a:pPr algn="just"/>
          <a:r>
            <a:rPr lang="en-US" sz="3200" b="1" i="0" dirty="0" smtClean="0">
              <a:latin typeface="Verdana" panose="020B0604030504040204" pitchFamily="34" charset="0"/>
              <a:ea typeface="Verdana" panose="020B0604030504040204" pitchFamily="34" charset="0"/>
            </a:rPr>
            <a:t>Training and Optimization:</a:t>
          </a:r>
          <a:r>
            <a:rPr lang="en-US" sz="3200" b="0" i="0" dirty="0" smtClean="0">
              <a:latin typeface="Verdana" panose="020B0604030504040204" pitchFamily="34" charset="0"/>
              <a:ea typeface="Verdana" panose="020B0604030504040204" pitchFamily="34" charset="0"/>
            </a:rPr>
            <a:t> Train models for optimal performance.</a:t>
          </a:r>
          <a:endParaRPr lang="en-US" sz="3200" b="0" i="0" dirty="0">
            <a:latin typeface="Verdana" panose="020B0604030504040204" pitchFamily="34" charset="0"/>
            <a:ea typeface="Verdana" panose="020B0604030504040204" pitchFamily="34" charset="0"/>
          </a:endParaRPr>
        </a:p>
      </dgm:t>
    </dgm:pt>
    <dgm:pt modelId="{22EC9BD0-A7EE-49ED-B3E3-DADEE28D8B5D}" type="parTrans" cxnId="{F95DF808-4CF8-4AC3-838B-ADF84046319E}">
      <dgm:prSet/>
      <dgm:spPr/>
      <dgm:t>
        <a:bodyPr/>
        <a:lstStyle/>
        <a:p>
          <a:endParaRPr lang="en-US"/>
        </a:p>
      </dgm:t>
    </dgm:pt>
    <dgm:pt modelId="{5C5824F3-9684-4EF6-B833-0FD2DFB8770F}" type="sibTrans" cxnId="{F95DF808-4CF8-4AC3-838B-ADF84046319E}">
      <dgm:prSet/>
      <dgm:spPr/>
      <dgm:t>
        <a:bodyPr/>
        <a:lstStyle/>
        <a:p>
          <a:endParaRPr lang="en-US"/>
        </a:p>
      </dgm:t>
    </dgm:pt>
    <dgm:pt modelId="{9A71B898-B8F1-4A59-8568-49015EB6D024}">
      <dgm:prSet custT="1">
        <dgm:style>
          <a:lnRef idx="2">
            <a:schemeClr val="dk1"/>
          </a:lnRef>
          <a:fillRef idx="1">
            <a:schemeClr val="lt1"/>
          </a:fillRef>
          <a:effectRef idx="0">
            <a:schemeClr val="dk1"/>
          </a:effectRef>
          <a:fontRef idx="minor">
            <a:schemeClr val="dk1"/>
          </a:fontRef>
        </dgm:style>
      </dgm:prSet>
      <dgm:spPr/>
      <dgm:t>
        <a:bodyPr/>
        <a:lstStyle/>
        <a:p>
          <a:pPr algn="just"/>
          <a:r>
            <a:rPr lang="en-US" sz="3200" b="1" i="0" smtClean="0">
              <a:latin typeface="Verdana" panose="020B0604030504040204" pitchFamily="34" charset="0"/>
              <a:ea typeface="Verdana" panose="020B0604030504040204" pitchFamily="34" charset="0"/>
            </a:rPr>
            <a:t>Performance Evaluation:</a:t>
          </a:r>
          <a:r>
            <a:rPr lang="en-US" sz="3200" b="0" i="0" smtClean="0">
              <a:latin typeface="Verdana" panose="020B0604030504040204" pitchFamily="34" charset="0"/>
              <a:ea typeface="Verdana" panose="020B0604030504040204" pitchFamily="34" charset="0"/>
            </a:rPr>
            <a:t> Assess accuracy using standard metrics.</a:t>
          </a:r>
          <a:endParaRPr lang="en-US" sz="3200" b="0" i="0">
            <a:latin typeface="Verdana" panose="020B0604030504040204" pitchFamily="34" charset="0"/>
            <a:ea typeface="Verdana" panose="020B0604030504040204" pitchFamily="34" charset="0"/>
          </a:endParaRPr>
        </a:p>
      </dgm:t>
    </dgm:pt>
    <dgm:pt modelId="{A287C3C4-7B09-41CA-A60F-D858A31A8FBF}" type="parTrans" cxnId="{E2D18F56-A7B2-4F32-AAEB-4CCB110A62EC}">
      <dgm:prSet/>
      <dgm:spPr/>
      <dgm:t>
        <a:bodyPr/>
        <a:lstStyle/>
        <a:p>
          <a:endParaRPr lang="en-US"/>
        </a:p>
      </dgm:t>
    </dgm:pt>
    <dgm:pt modelId="{21DCCAF4-E976-4EC7-A789-4F3942419B82}" type="sibTrans" cxnId="{E2D18F56-A7B2-4F32-AAEB-4CCB110A62EC}">
      <dgm:prSet/>
      <dgm:spPr/>
      <dgm:t>
        <a:bodyPr/>
        <a:lstStyle/>
        <a:p>
          <a:endParaRPr lang="en-US"/>
        </a:p>
      </dgm:t>
    </dgm:pt>
    <dgm:pt modelId="{5A67AEAF-1805-47C6-BDBA-B77175CBE52B}">
      <dgm:prSet custT="1">
        <dgm:style>
          <a:lnRef idx="2">
            <a:schemeClr val="dk1"/>
          </a:lnRef>
          <a:fillRef idx="1">
            <a:schemeClr val="lt1"/>
          </a:fillRef>
          <a:effectRef idx="0">
            <a:schemeClr val="dk1"/>
          </a:effectRef>
          <a:fontRef idx="minor">
            <a:schemeClr val="dk1"/>
          </a:fontRef>
        </dgm:style>
      </dgm:prSet>
      <dgm:spPr/>
      <dgm:t>
        <a:bodyPr/>
        <a:lstStyle/>
        <a:p>
          <a:pPr algn="just"/>
          <a:r>
            <a:rPr lang="en-US" sz="3200" b="1" i="0" smtClean="0">
              <a:latin typeface="Verdana" panose="020B0604030504040204" pitchFamily="34" charset="0"/>
              <a:ea typeface="Verdana" panose="020B0604030504040204" pitchFamily="34" charset="0"/>
            </a:rPr>
            <a:t>Comparative Analysis:</a:t>
          </a:r>
          <a:r>
            <a:rPr lang="en-US" sz="3200" b="0" i="0" smtClean="0">
              <a:latin typeface="Verdana" panose="020B0604030504040204" pitchFamily="34" charset="0"/>
              <a:ea typeface="Verdana" panose="020B0604030504040204" pitchFamily="34" charset="0"/>
            </a:rPr>
            <a:t> Compare against state-of-the-art methods..</a:t>
          </a:r>
          <a:endParaRPr lang="en-US" sz="3200" b="0" i="0">
            <a:latin typeface="Verdana" panose="020B0604030504040204" pitchFamily="34" charset="0"/>
            <a:ea typeface="Verdana" panose="020B0604030504040204" pitchFamily="34" charset="0"/>
          </a:endParaRPr>
        </a:p>
      </dgm:t>
    </dgm:pt>
    <dgm:pt modelId="{970AF049-DCC4-4762-9F02-5601C4247E56}" type="parTrans" cxnId="{28CC722B-E439-4D6F-8412-C85171A16346}">
      <dgm:prSet/>
      <dgm:spPr/>
      <dgm:t>
        <a:bodyPr/>
        <a:lstStyle/>
        <a:p>
          <a:endParaRPr lang="en-US"/>
        </a:p>
      </dgm:t>
    </dgm:pt>
    <dgm:pt modelId="{78D3C54D-C557-4689-A0BB-A87BE13288E6}" type="sibTrans" cxnId="{28CC722B-E439-4D6F-8412-C85171A16346}">
      <dgm:prSet/>
      <dgm:spPr/>
      <dgm:t>
        <a:bodyPr/>
        <a:lstStyle/>
        <a:p>
          <a:endParaRPr lang="en-US"/>
        </a:p>
      </dgm:t>
    </dgm:pt>
    <dgm:pt modelId="{48E526AE-6A40-4355-87C2-291968BC2F12}">
      <dgm:prSet custT="1">
        <dgm:style>
          <a:lnRef idx="2">
            <a:schemeClr val="dk1"/>
          </a:lnRef>
          <a:fillRef idx="1">
            <a:schemeClr val="lt1"/>
          </a:fillRef>
          <a:effectRef idx="0">
            <a:schemeClr val="dk1"/>
          </a:effectRef>
          <a:fontRef idx="minor">
            <a:schemeClr val="dk1"/>
          </a:fontRef>
        </dgm:style>
      </dgm:prSet>
      <dgm:spPr/>
      <dgm:t>
        <a:bodyPr/>
        <a:lstStyle/>
        <a:p>
          <a:pPr algn="just"/>
          <a:r>
            <a:rPr lang="en-US" sz="3200" b="1" i="0" dirty="0" smtClean="0">
              <a:latin typeface="Verdana" panose="020B0604030504040204" pitchFamily="34" charset="0"/>
              <a:ea typeface="Verdana" panose="020B0604030504040204" pitchFamily="34" charset="0"/>
            </a:rPr>
            <a:t>Dissemination and Knowledge Transfer:</a:t>
          </a:r>
          <a:r>
            <a:rPr lang="en-US" sz="3200" b="0" i="0" dirty="0" smtClean="0">
              <a:latin typeface="Verdana" panose="020B0604030504040204" pitchFamily="34" charset="0"/>
              <a:ea typeface="Verdana" panose="020B0604030504040204" pitchFamily="34" charset="0"/>
            </a:rPr>
            <a:t> Share findings for wider impact.</a:t>
          </a:r>
          <a:endParaRPr lang="en-US" sz="3200" b="0" i="0" dirty="0">
            <a:latin typeface="Verdana" panose="020B0604030504040204" pitchFamily="34" charset="0"/>
            <a:ea typeface="Verdana" panose="020B0604030504040204" pitchFamily="34" charset="0"/>
          </a:endParaRPr>
        </a:p>
      </dgm:t>
    </dgm:pt>
    <dgm:pt modelId="{08E327DD-81CC-448D-B9DC-C34C55D4A910}" type="parTrans" cxnId="{98A0DE8C-C3A7-44EA-B0F9-4071EC131F99}">
      <dgm:prSet/>
      <dgm:spPr/>
      <dgm:t>
        <a:bodyPr/>
        <a:lstStyle/>
        <a:p>
          <a:endParaRPr lang="en-US"/>
        </a:p>
      </dgm:t>
    </dgm:pt>
    <dgm:pt modelId="{725BB7E6-5906-41FE-BC9E-89AFBFB55736}" type="sibTrans" cxnId="{98A0DE8C-C3A7-44EA-B0F9-4071EC131F99}">
      <dgm:prSet/>
      <dgm:spPr/>
      <dgm:t>
        <a:bodyPr/>
        <a:lstStyle/>
        <a:p>
          <a:endParaRPr lang="en-US"/>
        </a:p>
      </dgm:t>
    </dgm:pt>
    <dgm:pt modelId="{B2ADE655-E689-4846-9259-46208F0ED68E}" type="pres">
      <dgm:prSet presAssocID="{FB61B180-965E-48CC-A85D-1897ED7C74FA}" presName="linear" presStyleCnt="0">
        <dgm:presLayoutVars>
          <dgm:dir/>
          <dgm:resizeHandles val="exact"/>
        </dgm:presLayoutVars>
      </dgm:prSet>
      <dgm:spPr/>
      <dgm:t>
        <a:bodyPr/>
        <a:lstStyle/>
        <a:p>
          <a:endParaRPr lang="en-US"/>
        </a:p>
      </dgm:t>
    </dgm:pt>
    <dgm:pt modelId="{A6C14C1F-CDA1-4612-AEBE-C5ADBF48735D}" type="pres">
      <dgm:prSet presAssocID="{71706B58-6FF7-48D2-97AA-7341E9492C03}" presName="comp" presStyleCnt="0"/>
      <dgm:spPr/>
    </dgm:pt>
    <dgm:pt modelId="{5BF668EF-39AA-4892-ADB8-6064DBFB5D8D}" type="pres">
      <dgm:prSet presAssocID="{71706B58-6FF7-48D2-97AA-7341E9492C03}" presName="box" presStyleLbl="node1" presStyleIdx="0" presStyleCnt="5"/>
      <dgm:spPr/>
      <dgm:t>
        <a:bodyPr/>
        <a:lstStyle/>
        <a:p>
          <a:endParaRPr lang="en-US"/>
        </a:p>
      </dgm:t>
    </dgm:pt>
    <dgm:pt modelId="{FE884F4F-5736-40B2-8778-03346ADEA0B6}" type="pres">
      <dgm:prSet presAssocID="{71706B58-6FF7-48D2-97AA-7341E9492C03}" presName="img" presStyleLbl="fgImgPlace1"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344" t="-53840" r="-25018" b="-80799"/>
          </a:stretch>
        </a:blipFill>
      </dgm:spPr>
    </dgm:pt>
    <dgm:pt modelId="{038438D9-EBA3-47D0-BD6B-41CE3E5CC43A}" type="pres">
      <dgm:prSet presAssocID="{71706B58-6FF7-48D2-97AA-7341E9492C03}" presName="text" presStyleLbl="node1" presStyleIdx="0" presStyleCnt="5">
        <dgm:presLayoutVars>
          <dgm:bulletEnabled val="1"/>
        </dgm:presLayoutVars>
      </dgm:prSet>
      <dgm:spPr/>
      <dgm:t>
        <a:bodyPr/>
        <a:lstStyle/>
        <a:p>
          <a:endParaRPr lang="en-US"/>
        </a:p>
      </dgm:t>
    </dgm:pt>
    <dgm:pt modelId="{1CBB9CE6-4E3E-4BDD-A7AC-A3565A9C5BB8}" type="pres">
      <dgm:prSet presAssocID="{57D4FD1C-2CB0-4B2D-BA5D-CF406D442A7B}" presName="spacer" presStyleCnt="0"/>
      <dgm:spPr/>
    </dgm:pt>
    <dgm:pt modelId="{7545C79F-B344-4D7A-A3E9-6564CEFA3F9B}" type="pres">
      <dgm:prSet presAssocID="{DAFABC92-CB2E-474C-A1F1-593D89F0A4D5}" presName="comp" presStyleCnt="0"/>
      <dgm:spPr/>
    </dgm:pt>
    <dgm:pt modelId="{D2C373ED-F5C2-4D03-A144-47C334F0A218}" type="pres">
      <dgm:prSet presAssocID="{DAFABC92-CB2E-474C-A1F1-593D89F0A4D5}" presName="box" presStyleLbl="node1" presStyleIdx="1" presStyleCnt="5"/>
      <dgm:spPr/>
      <dgm:t>
        <a:bodyPr/>
        <a:lstStyle/>
        <a:p>
          <a:endParaRPr lang="en-US"/>
        </a:p>
      </dgm:t>
    </dgm:pt>
    <dgm:pt modelId="{B14705A5-5D1A-4F49-AD45-4A57214C6A86}" type="pres">
      <dgm:prSet presAssocID="{DAFABC92-CB2E-474C-A1F1-593D89F0A4D5}" presName="img"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6000" b="-36000"/>
          </a:stretch>
        </a:blipFill>
      </dgm:spPr>
    </dgm:pt>
    <dgm:pt modelId="{DD1A4794-8F69-4F03-81FE-BF884F732949}" type="pres">
      <dgm:prSet presAssocID="{DAFABC92-CB2E-474C-A1F1-593D89F0A4D5}" presName="text" presStyleLbl="node1" presStyleIdx="1" presStyleCnt="5">
        <dgm:presLayoutVars>
          <dgm:bulletEnabled val="1"/>
        </dgm:presLayoutVars>
      </dgm:prSet>
      <dgm:spPr/>
      <dgm:t>
        <a:bodyPr/>
        <a:lstStyle/>
        <a:p>
          <a:endParaRPr lang="en-US"/>
        </a:p>
      </dgm:t>
    </dgm:pt>
    <dgm:pt modelId="{29F46402-91B7-4C9A-9B9E-A0A39F0531E0}" type="pres">
      <dgm:prSet presAssocID="{5C5824F3-9684-4EF6-B833-0FD2DFB8770F}" presName="spacer" presStyleCnt="0"/>
      <dgm:spPr/>
    </dgm:pt>
    <dgm:pt modelId="{4CB4662C-51C6-4251-B55D-4F3D4CD06F1D}" type="pres">
      <dgm:prSet presAssocID="{9A71B898-B8F1-4A59-8568-49015EB6D024}" presName="comp" presStyleCnt="0"/>
      <dgm:spPr/>
    </dgm:pt>
    <dgm:pt modelId="{E3C7365F-B211-4E64-96FA-23C37B691170}" type="pres">
      <dgm:prSet presAssocID="{9A71B898-B8F1-4A59-8568-49015EB6D024}" presName="box" presStyleLbl="node1" presStyleIdx="2" presStyleCnt="5"/>
      <dgm:spPr/>
      <dgm:t>
        <a:bodyPr/>
        <a:lstStyle/>
        <a:p>
          <a:endParaRPr lang="en-US"/>
        </a:p>
      </dgm:t>
    </dgm:pt>
    <dgm:pt modelId="{ED5D810E-E937-44E5-83AD-B68F7CA691D7}" type="pres">
      <dgm:prSet presAssocID="{9A71B898-B8F1-4A59-8568-49015EB6D024}" presName="img"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dgm:spPr>
    </dgm:pt>
    <dgm:pt modelId="{392262C3-83E0-4F74-B83E-13E358EB1FBC}" type="pres">
      <dgm:prSet presAssocID="{9A71B898-B8F1-4A59-8568-49015EB6D024}" presName="text" presStyleLbl="node1" presStyleIdx="2" presStyleCnt="5">
        <dgm:presLayoutVars>
          <dgm:bulletEnabled val="1"/>
        </dgm:presLayoutVars>
      </dgm:prSet>
      <dgm:spPr/>
      <dgm:t>
        <a:bodyPr/>
        <a:lstStyle/>
        <a:p>
          <a:endParaRPr lang="en-US"/>
        </a:p>
      </dgm:t>
    </dgm:pt>
    <dgm:pt modelId="{A12C0E3A-735F-408A-8110-8EA58079C870}" type="pres">
      <dgm:prSet presAssocID="{21DCCAF4-E976-4EC7-A789-4F3942419B82}" presName="spacer" presStyleCnt="0"/>
      <dgm:spPr/>
    </dgm:pt>
    <dgm:pt modelId="{30F5E74A-0A68-4B08-894B-959C815C94B6}" type="pres">
      <dgm:prSet presAssocID="{5A67AEAF-1805-47C6-BDBA-B77175CBE52B}" presName="comp" presStyleCnt="0"/>
      <dgm:spPr/>
    </dgm:pt>
    <dgm:pt modelId="{B802D36E-101F-4637-994B-F256DEFC6DD6}" type="pres">
      <dgm:prSet presAssocID="{5A67AEAF-1805-47C6-BDBA-B77175CBE52B}" presName="box" presStyleLbl="node1" presStyleIdx="3" presStyleCnt="5"/>
      <dgm:spPr/>
      <dgm:t>
        <a:bodyPr/>
        <a:lstStyle/>
        <a:p>
          <a:endParaRPr lang="en-US"/>
        </a:p>
      </dgm:t>
    </dgm:pt>
    <dgm:pt modelId="{9BF9DE9E-7B54-4992-A842-554E88FED481}" type="pres">
      <dgm:prSet presAssocID="{5A67AEAF-1805-47C6-BDBA-B77175CBE52B}" presName="img" presStyleLbl="fgImgPlace1" presStyleIdx="3" presStyleCnt="5" custLinFactNeighborX="-4538" custLinFactNeighborY="1793"/>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255" t="-124715" r="-86217" b="-111937"/>
          </a:stretch>
        </a:blipFill>
      </dgm:spPr>
    </dgm:pt>
    <dgm:pt modelId="{97B532CE-CB91-4DB2-A327-FE6F4B84695F}" type="pres">
      <dgm:prSet presAssocID="{5A67AEAF-1805-47C6-BDBA-B77175CBE52B}" presName="text" presStyleLbl="node1" presStyleIdx="3" presStyleCnt="5">
        <dgm:presLayoutVars>
          <dgm:bulletEnabled val="1"/>
        </dgm:presLayoutVars>
      </dgm:prSet>
      <dgm:spPr/>
      <dgm:t>
        <a:bodyPr/>
        <a:lstStyle/>
        <a:p>
          <a:endParaRPr lang="en-US"/>
        </a:p>
      </dgm:t>
    </dgm:pt>
    <dgm:pt modelId="{04C6B39C-6E89-4277-A27B-743A938F38D9}" type="pres">
      <dgm:prSet presAssocID="{78D3C54D-C557-4689-A0BB-A87BE13288E6}" presName="spacer" presStyleCnt="0"/>
      <dgm:spPr/>
    </dgm:pt>
    <dgm:pt modelId="{F4F3219B-7EA6-47FB-92BC-0ABABA495BC3}" type="pres">
      <dgm:prSet presAssocID="{48E526AE-6A40-4355-87C2-291968BC2F12}" presName="comp" presStyleCnt="0"/>
      <dgm:spPr/>
    </dgm:pt>
    <dgm:pt modelId="{6B56BDC5-6754-459F-B0E9-311E364F8F02}" type="pres">
      <dgm:prSet presAssocID="{48E526AE-6A40-4355-87C2-291968BC2F12}" presName="box" presStyleLbl="node1" presStyleIdx="4" presStyleCnt="5"/>
      <dgm:spPr/>
      <dgm:t>
        <a:bodyPr/>
        <a:lstStyle/>
        <a:p>
          <a:endParaRPr lang="en-US"/>
        </a:p>
      </dgm:t>
    </dgm:pt>
    <dgm:pt modelId="{2223D394-820D-497C-965B-1EC7D28B07E3}" type="pres">
      <dgm:prSet presAssocID="{48E526AE-6A40-4355-87C2-291968BC2F12}"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2000" b="-42000"/>
          </a:stretch>
        </a:blipFill>
      </dgm:spPr>
    </dgm:pt>
    <dgm:pt modelId="{1EAFE9D0-C12C-4DC3-8111-FBDB4DCCA457}" type="pres">
      <dgm:prSet presAssocID="{48E526AE-6A40-4355-87C2-291968BC2F12}" presName="text" presStyleLbl="node1" presStyleIdx="4" presStyleCnt="5">
        <dgm:presLayoutVars>
          <dgm:bulletEnabled val="1"/>
        </dgm:presLayoutVars>
      </dgm:prSet>
      <dgm:spPr/>
      <dgm:t>
        <a:bodyPr/>
        <a:lstStyle/>
        <a:p>
          <a:endParaRPr lang="en-US"/>
        </a:p>
      </dgm:t>
    </dgm:pt>
  </dgm:ptLst>
  <dgm:cxnLst>
    <dgm:cxn modelId="{05A47A56-5DF8-4653-87BD-28FB7C6C3813}" type="presOf" srcId="{DAFABC92-CB2E-474C-A1F1-593D89F0A4D5}" destId="{D2C373ED-F5C2-4D03-A144-47C334F0A218}" srcOrd="0" destOrd="0" presId="urn:microsoft.com/office/officeart/2005/8/layout/vList4"/>
    <dgm:cxn modelId="{6D43F4FF-3340-4D25-AEAA-E41070C1A12D}" type="presOf" srcId="{48E526AE-6A40-4355-87C2-291968BC2F12}" destId="{1EAFE9D0-C12C-4DC3-8111-FBDB4DCCA457}" srcOrd="1" destOrd="0" presId="urn:microsoft.com/office/officeart/2005/8/layout/vList4"/>
    <dgm:cxn modelId="{E2D18F56-A7B2-4F32-AAEB-4CCB110A62EC}" srcId="{FB61B180-965E-48CC-A85D-1897ED7C74FA}" destId="{9A71B898-B8F1-4A59-8568-49015EB6D024}" srcOrd="2" destOrd="0" parTransId="{A287C3C4-7B09-41CA-A60F-D858A31A8FBF}" sibTransId="{21DCCAF4-E976-4EC7-A789-4F3942419B82}"/>
    <dgm:cxn modelId="{98A0DE8C-C3A7-44EA-B0F9-4071EC131F99}" srcId="{FB61B180-965E-48CC-A85D-1897ED7C74FA}" destId="{48E526AE-6A40-4355-87C2-291968BC2F12}" srcOrd="4" destOrd="0" parTransId="{08E327DD-81CC-448D-B9DC-C34C55D4A910}" sibTransId="{725BB7E6-5906-41FE-BC9E-89AFBFB55736}"/>
    <dgm:cxn modelId="{CBF6A633-F5AC-4A89-9E88-7718654740C7}" type="presOf" srcId="{DAFABC92-CB2E-474C-A1F1-593D89F0A4D5}" destId="{DD1A4794-8F69-4F03-81FE-BF884F732949}" srcOrd="1" destOrd="0" presId="urn:microsoft.com/office/officeart/2005/8/layout/vList4"/>
    <dgm:cxn modelId="{74CD4A5C-DF7C-4A7A-810F-466358E099F4}" type="presOf" srcId="{71706B58-6FF7-48D2-97AA-7341E9492C03}" destId="{038438D9-EBA3-47D0-BD6B-41CE3E5CC43A}" srcOrd="1" destOrd="0" presId="urn:microsoft.com/office/officeart/2005/8/layout/vList4"/>
    <dgm:cxn modelId="{AE322CBF-A734-453F-81EF-2EF0D37DAD2A}" type="presOf" srcId="{5A67AEAF-1805-47C6-BDBA-B77175CBE52B}" destId="{97B532CE-CB91-4DB2-A327-FE6F4B84695F}" srcOrd="1" destOrd="0" presId="urn:microsoft.com/office/officeart/2005/8/layout/vList4"/>
    <dgm:cxn modelId="{A9CD08D9-DBB1-4760-9D1E-764B5A99286C}" type="presOf" srcId="{FB61B180-965E-48CC-A85D-1897ED7C74FA}" destId="{B2ADE655-E689-4846-9259-46208F0ED68E}" srcOrd="0" destOrd="0" presId="urn:microsoft.com/office/officeart/2005/8/layout/vList4"/>
    <dgm:cxn modelId="{F95DF808-4CF8-4AC3-838B-ADF84046319E}" srcId="{FB61B180-965E-48CC-A85D-1897ED7C74FA}" destId="{DAFABC92-CB2E-474C-A1F1-593D89F0A4D5}" srcOrd="1" destOrd="0" parTransId="{22EC9BD0-A7EE-49ED-B3E3-DADEE28D8B5D}" sibTransId="{5C5824F3-9684-4EF6-B833-0FD2DFB8770F}"/>
    <dgm:cxn modelId="{1F42986B-7BBC-437A-8888-2436E919E784}" type="presOf" srcId="{9A71B898-B8F1-4A59-8568-49015EB6D024}" destId="{392262C3-83E0-4F74-B83E-13E358EB1FBC}" srcOrd="1" destOrd="0" presId="urn:microsoft.com/office/officeart/2005/8/layout/vList4"/>
    <dgm:cxn modelId="{35C363E6-4EDC-4D92-A963-CE78681C20E1}" type="presOf" srcId="{48E526AE-6A40-4355-87C2-291968BC2F12}" destId="{6B56BDC5-6754-459F-B0E9-311E364F8F02}" srcOrd="0" destOrd="0" presId="urn:microsoft.com/office/officeart/2005/8/layout/vList4"/>
    <dgm:cxn modelId="{61B4F9DD-55A0-4884-AB5F-AF25716301D7}" type="presOf" srcId="{71706B58-6FF7-48D2-97AA-7341E9492C03}" destId="{5BF668EF-39AA-4892-ADB8-6064DBFB5D8D}" srcOrd="0" destOrd="0" presId="urn:microsoft.com/office/officeart/2005/8/layout/vList4"/>
    <dgm:cxn modelId="{FABBFD69-7402-4A92-9642-E776B4E67144}" type="presOf" srcId="{9A71B898-B8F1-4A59-8568-49015EB6D024}" destId="{E3C7365F-B211-4E64-96FA-23C37B691170}" srcOrd="0" destOrd="0" presId="urn:microsoft.com/office/officeart/2005/8/layout/vList4"/>
    <dgm:cxn modelId="{9DCC07C3-FB77-4204-BDA2-8D8BD18B63CE}" type="presOf" srcId="{5A67AEAF-1805-47C6-BDBA-B77175CBE52B}" destId="{B802D36E-101F-4637-994B-F256DEFC6DD6}" srcOrd="0" destOrd="0" presId="urn:microsoft.com/office/officeart/2005/8/layout/vList4"/>
    <dgm:cxn modelId="{28CC722B-E439-4D6F-8412-C85171A16346}" srcId="{FB61B180-965E-48CC-A85D-1897ED7C74FA}" destId="{5A67AEAF-1805-47C6-BDBA-B77175CBE52B}" srcOrd="3" destOrd="0" parTransId="{970AF049-DCC4-4762-9F02-5601C4247E56}" sibTransId="{78D3C54D-C557-4689-A0BB-A87BE13288E6}"/>
    <dgm:cxn modelId="{2E1C3EBD-DEC1-478E-B24C-7646419EB3F9}" srcId="{FB61B180-965E-48CC-A85D-1897ED7C74FA}" destId="{71706B58-6FF7-48D2-97AA-7341E9492C03}" srcOrd="0" destOrd="0" parTransId="{034F9CCD-BCDF-446C-93BE-EFC89CDB29A9}" sibTransId="{57D4FD1C-2CB0-4B2D-BA5D-CF406D442A7B}"/>
    <dgm:cxn modelId="{7DEC5B43-91B0-481E-B540-2EBEBD11FA03}" type="presParOf" srcId="{B2ADE655-E689-4846-9259-46208F0ED68E}" destId="{A6C14C1F-CDA1-4612-AEBE-C5ADBF48735D}" srcOrd="0" destOrd="0" presId="urn:microsoft.com/office/officeart/2005/8/layout/vList4"/>
    <dgm:cxn modelId="{E15A8002-7327-469A-AB43-34FD3BA51DEA}" type="presParOf" srcId="{A6C14C1F-CDA1-4612-AEBE-C5ADBF48735D}" destId="{5BF668EF-39AA-4892-ADB8-6064DBFB5D8D}" srcOrd="0" destOrd="0" presId="urn:microsoft.com/office/officeart/2005/8/layout/vList4"/>
    <dgm:cxn modelId="{01559A4C-D1E4-4B69-A572-EF22FC2AAB1E}" type="presParOf" srcId="{A6C14C1F-CDA1-4612-AEBE-C5ADBF48735D}" destId="{FE884F4F-5736-40B2-8778-03346ADEA0B6}" srcOrd="1" destOrd="0" presId="urn:microsoft.com/office/officeart/2005/8/layout/vList4"/>
    <dgm:cxn modelId="{A067AB6A-765D-46DC-8318-BB84F32C48F1}" type="presParOf" srcId="{A6C14C1F-CDA1-4612-AEBE-C5ADBF48735D}" destId="{038438D9-EBA3-47D0-BD6B-41CE3E5CC43A}" srcOrd="2" destOrd="0" presId="urn:microsoft.com/office/officeart/2005/8/layout/vList4"/>
    <dgm:cxn modelId="{783FF1D8-FF1F-401D-9525-8BF5BDEF4910}" type="presParOf" srcId="{B2ADE655-E689-4846-9259-46208F0ED68E}" destId="{1CBB9CE6-4E3E-4BDD-A7AC-A3565A9C5BB8}" srcOrd="1" destOrd="0" presId="urn:microsoft.com/office/officeart/2005/8/layout/vList4"/>
    <dgm:cxn modelId="{B2A6B836-52DA-4658-ACC9-DB6D8A275B50}" type="presParOf" srcId="{B2ADE655-E689-4846-9259-46208F0ED68E}" destId="{7545C79F-B344-4D7A-A3E9-6564CEFA3F9B}" srcOrd="2" destOrd="0" presId="urn:microsoft.com/office/officeart/2005/8/layout/vList4"/>
    <dgm:cxn modelId="{A117AA6B-4ED7-4452-AE86-DC197E0DF181}" type="presParOf" srcId="{7545C79F-B344-4D7A-A3E9-6564CEFA3F9B}" destId="{D2C373ED-F5C2-4D03-A144-47C334F0A218}" srcOrd="0" destOrd="0" presId="urn:microsoft.com/office/officeart/2005/8/layout/vList4"/>
    <dgm:cxn modelId="{A7F4574E-8750-44DF-87D5-6EA63BFAF9E4}" type="presParOf" srcId="{7545C79F-B344-4D7A-A3E9-6564CEFA3F9B}" destId="{B14705A5-5D1A-4F49-AD45-4A57214C6A86}" srcOrd="1" destOrd="0" presId="urn:microsoft.com/office/officeart/2005/8/layout/vList4"/>
    <dgm:cxn modelId="{842CBA4C-7654-4F2F-B41B-D6DF9C34C608}" type="presParOf" srcId="{7545C79F-B344-4D7A-A3E9-6564CEFA3F9B}" destId="{DD1A4794-8F69-4F03-81FE-BF884F732949}" srcOrd="2" destOrd="0" presId="urn:microsoft.com/office/officeart/2005/8/layout/vList4"/>
    <dgm:cxn modelId="{A0A15B71-0DFB-4E6B-827C-94082730470B}" type="presParOf" srcId="{B2ADE655-E689-4846-9259-46208F0ED68E}" destId="{29F46402-91B7-4C9A-9B9E-A0A39F0531E0}" srcOrd="3" destOrd="0" presId="urn:microsoft.com/office/officeart/2005/8/layout/vList4"/>
    <dgm:cxn modelId="{CBDABCEC-E4F1-43E4-94F9-926F8430984E}" type="presParOf" srcId="{B2ADE655-E689-4846-9259-46208F0ED68E}" destId="{4CB4662C-51C6-4251-B55D-4F3D4CD06F1D}" srcOrd="4" destOrd="0" presId="urn:microsoft.com/office/officeart/2005/8/layout/vList4"/>
    <dgm:cxn modelId="{74A1FD06-9758-43DA-A609-E78F0E7AFF06}" type="presParOf" srcId="{4CB4662C-51C6-4251-B55D-4F3D4CD06F1D}" destId="{E3C7365F-B211-4E64-96FA-23C37B691170}" srcOrd="0" destOrd="0" presId="urn:microsoft.com/office/officeart/2005/8/layout/vList4"/>
    <dgm:cxn modelId="{9F6F6265-D9E3-434C-93E2-02A1F2DA5223}" type="presParOf" srcId="{4CB4662C-51C6-4251-B55D-4F3D4CD06F1D}" destId="{ED5D810E-E937-44E5-83AD-B68F7CA691D7}" srcOrd="1" destOrd="0" presId="urn:microsoft.com/office/officeart/2005/8/layout/vList4"/>
    <dgm:cxn modelId="{06DCF364-9424-49D2-9924-A75B3BC15239}" type="presParOf" srcId="{4CB4662C-51C6-4251-B55D-4F3D4CD06F1D}" destId="{392262C3-83E0-4F74-B83E-13E358EB1FBC}" srcOrd="2" destOrd="0" presId="urn:microsoft.com/office/officeart/2005/8/layout/vList4"/>
    <dgm:cxn modelId="{39B54946-B939-41A0-B81D-769A92B8E363}" type="presParOf" srcId="{B2ADE655-E689-4846-9259-46208F0ED68E}" destId="{A12C0E3A-735F-408A-8110-8EA58079C870}" srcOrd="5" destOrd="0" presId="urn:microsoft.com/office/officeart/2005/8/layout/vList4"/>
    <dgm:cxn modelId="{BC262AF9-C415-4D71-B972-A89F11A84963}" type="presParOf" srcId="{B2ADE655-E689-4846-9259-46208F0ED68E}" destId="{30F5E74A-0A68-4B08-894B-959C815C94B6}" srcOrd="6" destOrd="0" presId="urn:microsoft.com/office/officeart/2005/8/layout/vList4"/>
    <dgm:cxn modelId="{73811968-E824-4D39-B0E4-4A873D78EE82}" type="presParOf" srcId="{30F5E74A-0A68-4B08-894B-959C815C94B6}" destId="{B802D36E-101F-4637-994B-F256DEFC6DD6}" srcOrd="0" destOrd="0" presId="urn:microsoft.com/office/officeart/2005/8/layout/vList4"/>
    <dgm:cxn modelId="{8F45324D-B310-49B2-8819-87DD0AA0AB5F}" type="presParOf" srcId="{30F5E74A-0A68-4B08-894B-959C815C94B6}" destId="{9BF9DE9E-7B54-4992-A842-554E88FED481}" srcOrd="1" destOrd="0" presId="urn:microsoft.com/office/officeart/2005/8/layout/vList4"/>
    <dgm:cxn modelId="{60F96B42-FD2F-4443-9378-6CED496F9004}" type="presParOf" srcId="{30F5E74A-0A68-4B08-894B-959C815C94B6}" destId="{97B532CE-CB91-4DB2-A327-FE6F4B84695F}" srcOrd="2" destOrd="0" presId="urn:microsoft.com/office/officeart/2005/8/layout/vList4"/>
    <dgm:cxn modelId="{7842E6DC-3337-4464-B3C6-6A6ACB3CDD6C}" type="presParOf" srcId="{B2ADE655-E689-4846-9259-46208F0ED68E}" destId="{04C6B39C-6E89-4277-A27B-743A938F38D9}" srcOrd="7" destOrd="0" presId="urn:microsoft.com/office/officeart/2005/8/layout/vList4"/>
    <dgm:cxn modelId="{27940BFE-B50F-4C6D-8939-E836A342C510}" type="presParOf" srcId="{B2ADE655-E689-4846-9259-46208F0ED68E}" destId="{F4F3219B-7EA6-47FB-92BC-0ABABA495BC3}" srcOrd="8" destOrd="0" presId="urn:microsoft.com/office/officeart/2005/8/layout/vList4"/>
    <dgm:cxn modelId="{C44F55DB-E503-40FA-95A5-F2B8AB7B1E0F}" type="presParOf" srcId="{F4F3219B-7EA6-47FB-92BC-0ABABA495BC3}" destId="{6B56BDC5-6754-459F-B0E9-311E364F8F02}" srcOrd="0" destOrd="0" presId="urn:microsoft.com/office/officeart/2005/8/layout/vList4"/>
    <dgm:cxn modelId="{6560C1B0-8E93-4EF8-A853-5BD74631D044}" type="presParOf" srcId="{F4F3219B-7EA6-47FB-92BC-0ABABA495BC3}" destId="{2223D394-820D-497C-965B-1EC7D28B07E3}" srcOrd="1" destOrd="0" presId="urn:microsoft.com/office/officeart/2005/8/layout/vList4"/>
    <dgm:cxn modelId="{9DB618AA-ED7C-4F46-9883-DD473B066161}" type="presParOf" srcId="{F4F3219B-7EA6-47FB-92BC-0ABABA495BC3}" destId="{1EAFE9D0-C12C-4DC3-8111-FBDB4DCCA457}"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A2C44-2CA9-495A-8CC7-087EF0CAD4FF}">
      <dsp:nvSpPr>
        <dsp:cNvPr id="0" name=""/>
        <dsp:cNvSpPr/>
      </dsp:nvSpPr>
      <dsp:spPr>
        <a:xfrm>
          <a:off x="1005044" y="377080"/>
          <a:ext cx="6151625" cy="1922383"/>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02094"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Verdana" panose="020B0604030504040204" pitchFamily="34" charset="0"/>
              <a:ea typeface="Verdana" panose="020B0604030504040204" pitchFamily="34" charset="0"/>
            </a:rPr>
            <a:t>Study</a:t>
          </a:r>
          <a:endParaRPr lang="en-US" sz="22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the challenge of accurate polyp segmentation in gastrointestinal disease diagnosis</a:t>
          </a:r>
          <a:endParaRPr lang="en-US" sz="1700" kern="1200" dirty="0">
            <a:latin typeface="Verdana" panose="020B0604030504040204" pitchFamily="34" charset="0"/>
            <a:ea typeface="Verdana" panose="020B0604030504040204" pitchFamily="34" charset="0"/>
          </a:endParaRPr>
        </a:p>
      </dsp:txBody>
      <dsp:txXfrm>
        <a:off x="1005044" y="377080"/>
        <a:ext cx="6151625" cy="1922383"/>
      </dsp:txXfrm>
    </dsp:sp>
    <dsp:sp modelId="{ABEEBEBF-C219-4FD7-93A6-A0463786FF9F}">
      <dsp:nvSpPr>
        <dsp:cNvPr id="0" name=""/>
        <dsp:cNvSpPr/>
      </dsp:nvSpPr>
      <dsp:spPr>
        <a:xfrm>
          <a:off x="748726" y="99402"/>
          <a:ext cx="1345668" cy="2018502"/>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16055" t="-17193" r="-87952" b="-13215"/>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CA1C4D-2B25-45FB-A630-00E56831FF67}">
      <dsp:nvSpPr>
        <dsp:cNvPr id="0" name=""/>
        <dsp:cNvSpPr/>
      </dsp:nvSpPr>
      <dsp:spPr>
        <a:xfrm>
          <a:off x="7730047" y="377080"/>
          <a:ext cx="6151625" cy="1922383"/>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02094"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Verdana" panose="020B0604030504040204" pitchFamily="34" charset="0"/>
              <a:ea typeface="Verdana" panose="020B0604030504040204" pitchFamily="34" charset="0"/>
            </a:rPr>
            <a:t>Proposed Approach</a:t>
          </a:r>
          <a:endParaRPr lang="en-US" sz="22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Multi-scale Fusion Segmentation Network (</a:t>
          </a:r>
          <a:r>
            <a:rPr lang="en-US" sz="1700" kern="1200" dirty="0" err="1" smtClean="0">
              <a:latin typeface="Verdana" panose="020B0604030504040204" pitchFamily="34" charset="0"/>
              <a:ea typeface="Verdana" panose="020B0604030504040204" pitchFamily="34" charset="0"/>
            </a:rPr>
            <a:t>MFSNet</a:t>
          </a:r>
          <a:r>
            <a:rPr lang="en-US" sz="1700" kern="1200" dirty="0" smtClean="0">
              <a:latin typeface="Verdana" panose="020B0604030504040204" pitchFamily="34" charset="0"/>
              <a:ea typeface="Verdana" panose="020B0604030504040204" pitchFamily="34" charset="0"/>
            </a:rPr>
            <a:t>) including</a:t>
          </a:r>
          <a:endParaRPr lang="en-US" sz="17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Reverse attention modules</a:t>
          </a:r>
          <a:endParaRPr lang="en-US" sz="17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Boundary-aware blocks</a:t>
          </a:r>
          <a:endParaRPr lang="en-US" sz="17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Partial parallel decoder modules</a:t>
          </a:r>
          <a:endParaRPr lang="en-US" sz="1700" kern="1200" dirty="0">
            <a:latin typeface="Verdana" panose="020B0604030504040204" pitchFamily="34" charset="0"/>
            <a:ea typeface="Verdana" panose="020B0604030504040204" pitchFamily="34" charset="0"/>
          </a:endParaRPr>
        </a:p>
      </dsp:txBody>
      <dsp:txXfrm>
        <a:off x="7730047" y="377080"/>
        <a:ext cx="6151625" cy="1922383"/>
      </dsp:txXfrm>
    </dsp:sp>
    <dsp:sp modelId="{315E7AD7-8563-4022-8B5C-5CA482EE8F91}">
      <dsp:nvSpPr>
        <dsp:cNvPr id="0" name=""/>
        <dsp:cNvSpPr/>
      </dsp:nvSpPr>
      <dsp:spPr>
        <a:xfrm>
          <a:off x="7473729" y="99402"/>
          <a:ext cx="1345668" cy="2018502"/>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6440" t="1888" r="-181560" b="-1888"/>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E53144-4BA5-46DA-BC0A-0D909A8987FE}">
      <dsp:nvSpPr>
        <dsp:cNvPr id="0" name=""/>
        <dsp:cNvSpPr/>
      </dsp:nvSpPr>
      <dsp:spPr>
        <a:xfrm>
          <a:off x="1005044" y="2797147"/>
          <a:ext cx="6151625" cy="1922383"/>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02094"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Verdana" panose="020B0604030504040204" pitchFamily="34" charset="0"/>
              <a:ea typeface="Verdana" panose="020B0604030504040204" pitchFamily="34" charset="0"/>
            </a:rPr>
            <a:t>Dataset</a:t>
          </a:r>
          <a:endParaRPr lang="en-US" sz="22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err="1" smtClean="0">
              <a:latin typeface="Verdana" panose="020B0604030504040204" pitchFamily="34" charset="0"/>
              <a:ea typeface="Verdana" panose="020B0604030504040204" pitchFamily="34" charset="0"/>
            </a:rPr>
            <a:t>Kvasir</a:t>
          </a:r>
          <a:r>
            <a:rPr lang="en-US" sz="1700" kern="1200" dirty="0" smtClean="0">
              <a:latin typeface="Verdana" panose="020B0604030504040204" pitchFamily="34" charset="0"/>
              <a:ea typeface="Verdana" panose="020B0604030504040204" pitchFamily="34" charset="0"/>
            </a:rPr>
            <a:t>-SEG with 1000 Polyp Images with Corresponding Ground Truth</a:t>
          </a:r>
          <a:endParaRPr lang="en-US" sz="1700" kern="1200" dirty="0">
            <a:latin typeface="Verdana" panose="020B0604030504040204" pitchFamily="34" charset="0"/>
            <a:ea typeface="Verdana" panose="020B0604030504040204" pitchFamily="34" charset="0"/>
          </a:endParaRPr>
        </a:p>
      </dsp:txBody>
      <dsp:txXfrm>
        <a:off x="1005044" y="2797147"/>
        <a:ext cx="6151625" cy="1922383"/>
      </dsp:txXfrm>
    </dsp:sp>
    <dsp:sp modelId="{1F019F4C-2809-4732-81ED-61ED868D0B5F}">
      <dsp:nvSpPr>
        <dsp:cNvPr id="0" name=""/>
        <dsp:cNvSpPr/>
      </dsp:nvSpPr>
      <dsp:spPr>
        <a:xfrm>
          <a:off x="748726" y="2519469"/>
          <a:ext cx="1345668" cy="201850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7000" r="-87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222880-3866-481A-ACE7-A4B76124A5BC}">
      <dsp:nvSpPr>
        <dsp:cNvPr id="0" name=""/>
        <dsp:cNvSpPr/>
      </dsp:nvSpPr>
      <dsp:spPr>
        <a:xfrm>
          <a:off x="7730047" y="2797147"/>
          <a:ext cx="6151625" cy="1922383"/>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02094"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Verdana" panose="020B0604030504040204" pitchFamily="34" charset="0"/>
              <a:ea typeface="Verdana" panose="020B0604030504040204" pitchFamily="34" charset="0"/>
            </a:rPr>
            <a:t>Data Augmentation</a:t>
          </a:r>
          <a:endParaRPr lang="en-US" sz="22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Applies rotation, contrast adjustment, and resizing techniques to enhance model </a:t>
          </a:r>
          <a:endParaRPr lang="en-US" sz="1700" kern="1200" dirty="0">
            <a:latin typeface="Verdana" panose="020B0604030504040204" pitchFamily="34" charset="0"/>
            <a:ea typeface="Verdana" panose="020B0604030504040204" pitchFamily="34" charset="0"/>
          </a:endParaRPr>
        </a:p>
      </dsp:txBody>
      <dsp:txXfrm>
        <a:off x="7730047" y="2797147"/>
        <a:ext cx="6151625" cy="1922383"/>
      </dsp:txXfrm>
    </dsp:sp>
    <dsp:sp modelId="{C8AD41EA-97BC-4F77-AC9E-939FFA45A5B3}">
      <dsp:nvSpPr>
        <dsp:cNvPr id="0" name=""/>
        <dsp:cNvSpPr/>
      </dsp:nvSpPr>
      <dsp:spPr>
        <a:xfrm>
          <a:off x="7473729" y="2519469"/>
          <a:ext cx="1345668" cy="2018502"/>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31916" t="7487" r="-312641" b="1145"/>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0A0C6F-6F8E-4C54-A69C-B0529A798A11}">
      <dsp:nvSpPr>
        <dsp:cNvPr id="0" name=""/>
        <dsp:cNvSpPr/>
      </dsp:nvSpPr>
      <dsp:spPr>
        <a:xfrm>
          <a:off x="4367545" y="5217213"/>
          <a:ext cx="6151625" cy="1922383"/>
        </a:xfrm>
        <a:prstGeom prst="rect">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02094" tIns="83820" rIns="83820" bIns="83820" numCol="1" spcCol="1270" anchor="t" anchorCtr="0">
          <a:noAutofit/>
        </a:bodyPr>
        <a:lstStyle/>
        <a:p>
          <a:pPr lvl="0" algn="l" defTabSz="977900">
            <a:lnSpc>
              <a:spcPct val="90000"/>
            </a:lnSpc>
            <a:spcBef>
              <a:spcPct val="0"/>
            </a:spcBef>
            <a:spcAft>
              <a:spcPct val="35000"/>
            </a:spcAft>
          </a:pPr>
          <a:r>
            <a:rPr lang="en-US" sz="2200" b="1" kern="1200" dirty="0" smtClean="0">
              <a:latin typeface="Verdana" panose="020B0604030504040204" pitchFamily="34" charset="0"/>
              <a:ea typeface="Verdana" panose="020B0604030504040204" pitchFamily="34" charset="0"/>
            </a:rPr>
            <a:t>Results</a:t>
          </a:r>
          <a:endParaRPr lang="en-US" sz="22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Mean Dice Similarity Coefficient (</a:t>
          </a:r>
          <a:r>
            <a:rPr lang="en-US" sz="1700" kern="1200" dirty="0" err="1" smtClean="0">
              <a:latin typeface="Verdana" panose="020B0604030504040204" pitchFamily="34" charset="0"/>
              <a:ea typeface="Verdana" panose="020B0604030504040204" pitchFamily="34" charset="0"/>
            </a:rPr>
            <a:t>mDSC</a:t>
          </a:r>
          <a:r>
            <a:rPr lang="en-US" sz="1700" kern="1200" dirty="0" smtClean="0">
              <a:latin typeface="Verdana" panose="020B0604030504040204" pitchFamily="34" charset="0"/>
              <a:ea typeface="Verdana" panose="020B0604030504040204" pitchFamily="34" charset="0"/>
            </a:rPr>
            <a:t>): 0.937(with Augmentation)</a:t>
          </a:r>
          <a:endParaRPr lang="en-US" sz="17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endParaRPr lang="en-US" sz="1700" kern="1200" dirty="0">
            <a:latin typeface="Verdana" panose="020B0604030504040204" pitchFamily="34" charset="0"/>
            <a:ea typeface="Verdana" panose="020B0604030504040204" pitchFamily="34" charset="0"/>
          </a:endParaRPr>
        </a:p>
        <a:p>
          <a:pPr marL="171450" lvl="1" indent="-171450" algn="l" defTabSz="755650">
            <a:lnSpc>
              <a:spcPct val="90000"/>
            </a:lnSpc>
            <a:spcBef>
              <a:spcPct val="0"/>
            </a:spcBef>
            <a:spcAft>
              <a:spcPct val="15000"/>
            </a:spcAft>
            <a:buChar char="••"/>
          </a:pPr>
          <a:r>
            <a:rPr lang="en-US" sz="1700" kern="1200" dirty="0" smtClean="0">
              <a:latin typeface="Verdana" panose="020B0604030504040204" pitchFamily="34" charset="0"/>
              <a:ea typeface="Verdana" panose="020B0604030504040204" pitchFamily="34" charset="0"/>
            </a:rPr>
            <a:t>Mean Intersection over Union (</a:t>
          </a:r>
          <a:r>
            <a:rPr lang="en-US" sz="1700" kern="1200" dirty="0" err="1" smtClean="0">
              <a:latin typeface="Verdana" panose="020B0604030504040204" pitchFamily="34" charset="0"/>
              <a:ea typeface="Verdana" panose="020B0604030504040204" pitchFamily="34" charset="0"/>
            </a:rPr>
            <a:t>mIoU</a:t>
          </a:r>
          <a:r>
            <a:rPr lang="en-US" sz="1700" kern="1200" dirty="0" smtClean="0">
              <a:latin typeface="Verdana" panose="020B0604030504040204" pitchFamily="34" charset="0"/>
              <a:ea typeface="Verdana" panose="020B0604030504040204" pitchFamily="34" charset="0"/>
            </a:rPr>
            <a:t>): 0.915(with Augmentation)</a:t>
          </a:r>
          <a:endParaRPr lang="en-US" sz="1700" kern="1200" dirty="0">
            <a:latin typeface="Verdana" panose="020B0604030504040204" pitchFamily="34" charset="0"/>
            <a:ea typeface="Verdana" panose="020B0604030504040204" pitchFamily="34" charset="0"/>
          </a:endParaRPr>
        </a:p>
      </dsp:txBody>
      <dsp:txXfrm>
        <a:off x="4367545" y="5217213"/>
        <a:ext cx="6151625" cy="1922383"/>
      </dsp:txXfrm>
    </dsp:sp>
    <dsp:sp modelId="{66857E9F-314E-457D-9062-CC6FBDD03DD5}">
      <dsp:nvSpPr>
        <dsp:cNvPr id="0" name=""/>
        <dsp:cNvSpPr/>
      </dsp:nvSpPr>
      <dsp:spPr>
        <a:xfrm>
          <a:off x="4111228" y="4939536"/>
          <a:ext cx="1345668" cy="2018502"/>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79421" t="-29256" r="-136082" b="11561"/>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668EF-39AA-4892-ADB8-6064DBFB5D8D}">
      <dsp:nvSpPr>
        <dsp:cNvPr id="0" name=""/>
        <dsp:cNvSpPr/>
      </dsp:nvSpPr>
      <dsp:spPr>
        <a:xfrm>
          <a:off x="0" y="0"/>
          <a:ext cx="14287500" cy="132788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i="0" kern="1200" dirty="0" smtClean="0">
              <a:latin typeface="Verdana" panose="020B0604030504040204" pitchFamily="34" charset="0"/>
              <a:ea typeface="Verdana" panose="020B0604030504040204" pitchFamily="34" charset="0"/>
            </a:rPr>
            <a:t>Model Development:</a:t>
          </a:r>
          <a:r>
            <a:rPr lang="en-US" sz="3200" b="0" i="0" kern="1200" dirty="0" smtClean="0">
              <a:latin typeface="Verdana" panose="020B0604030504040204" pitchFamily="34" charset="0"/>
              <a:ea typeface="Verdana" panose="020B0604030504040204" pitchFamily="34" charset="0"/>
            </a:rPr>
            <a:t> Design and implement deep learning architectures.</a:t>
          </a:r>
          <a:endParaRPr lang="en-US" sz="3200" kern="1200" dirty="0">
            <a:latin typeface="Verdana" panose="020B0604030504040204" pitchFamily="34" charset="0"/>
            <a:ea typeface="Verdana" panose="020B0604030504040204" pitchFamily="34" charset="0"/>
          </a:endParaRPr>
        </a:p>
      </dsp:txBody>
      <dsp:txXfrm>
        <a:off x="2990288" y="0"/>
        <a:ext cx="11297211" cy="1327887"/>
      </dsp:txXfrm>
    </dsp:sp>
    <dsp:sp modelId="{FE884F4F-5736-40B2-8778-03346ADEA0B6}">
      <dsp:nvSpPr>
        <dsp:cNvPr id="0" name=""/>
        <dsp:cNvSpPr/>
      </dsp:nvSpPr>
      <dsp:spPr>
        <a:xfrm>
          <a:off x="132788" y="132788"/>
          <a:ext cx="2857500" cy="1062310"/>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344" t="-53840" r="-25018" b="-80799"/>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C373ED-F5C2-4D03-A144-47C334F0A218}">
      <dsp:nvSpPr>
        <dsp:cNvPr id="0" name=""/>
        <dsp:cNvSpPr/>
      </dsp:nvSpPr>
      <dsp:spPr>
        <a:xfrm>
          <a:off x="0" y="1460676"/>
          <a:ext cx="14287500" cy="132788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i="0" kern="1200" dirty="0" smtClean="0">
              <a:latin typeface="Verdana" panose="020B0604030504040204" pitchFamily="34" charset="0"/>
              <a:ea typeface="Verdana" panose="020B0604030504040204" pitchFamily="34" charset="0"/>
            </a:rPr>
            <a:t>Training and Optimization:</a:t>
          </a:r>
          <a:r>
            <a:rPr lang="en-US" sz="3200" b="0" i="0" kern="1200" dirty="0" smtClean="0">
              <a:latin typeface="Verdana" panose="020B0604030504040204" pitchFamily="34" charset="0"/>
              <a:ea typeface="Verdana" panose="020B0604030504040204" pitchFamily="34" charset="0"/>
            </a:rPr>
            <a:t> Train models for optimal performance.</a:t>
          </a:r>
          <a:endParaRPr lang="en-US" sz="3200" b="0" i="0" kern="1200" dirty="0">
            <a:latin typeface="Verdana" panose="020B0604030504040204" pitchFamily="34" charset="0"/>
            <a:ea typeface="Verdana" panose="020B0604030504040204" pitchFamily="34" charset="0"/>
          </a:endParaRPr>
        </a:p>
      </dsp:txBody>
      <dsp:txXfrm>
        <a:off x="2990288" y="1460676"/>
        <a:ext cx="11297211" cy="1327887"/>
      </dsp:txXfrm>
    </dsp:sp>
    <dsp:sp modelId="{B14705A5-5D1A-4F49-AD45-4A57214C6A86}">
      <dsp:nvSpPr>
        <dsp:cNvPr id="0" name=""/>
        <dsp:cNvSpPr/>
      </dsp:nvSpPr>
      <dsp:spPr>
        <a:xfrm>
          <a:off x="132788" y="1593465"/>
          <a:ext cx="2857500" cy="106231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C7365F-B211-4E64-96FA-23C37B691170}">
      <dsp:nvSpPr>
        <dsp:cNvPr id="0" name=""/>
        <dsp:cNvSpPr/>
      </dsp:nvSpPr>
      <dsp:spPr>
        <a:xfrm>
          <a:off x="0" y="2921353"/>
          <a:ext cx="14287500" cy="132788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i="0" kern="1200" smtClean="0">
              <a:latin typeface="Verdana" panose="020B0604030504040204" pitchFamily="34" charset="0"/>
              <a:ea typeface="Verdana" panose="020B0604030504040204" pitchFamily="34" charset="0"/>
            </a:rPr>
            <a:t>Performance Evaluation:</a:t>
          </a:r>
          <a:r>
            <a:rPr lang="en-US" sz="3200" b="0" i="0" kern="1200" smtClean="0">
              <a:latin typeface="Verdana" panose="020B0604030504040204" pitchFamily="34" charset="0"/>
              <a:ea typeface="Verdana" panose="020B0604030504040204" pitchFamily="34" charset="0"/>
            </a:rPr>
            <a:t> Assess accuracy using standard metrics.</a:t>
          </a:r>
          <a:endParaRPr lang="en-US" sz="3200" b="0" i="0" kern="1200">
            <a:latin typeface="Verdana" panose="020B0604030504040204" pitchFamily="34" charset="0"/>
            <a:ea typeface="Verdana" panose="020B0604030504040204" pitchFamily="34" charset="0"/>
          </a:endParaRPr>
        </a:p>
      </dsp:txBody>
      <dsp:txXfrm>
        <a:off x="2990288" y="2921353"/>
        <a:ext cx="11297211" cy="1327887"/>
      </dsp:txXfrm>
    </dsp:sp>
    <dsp:sp modelId="{ED5D810E-E937-44E5-83AD-B68F7CA691D7}">
      <dsp:nvSpPr>
        <dsp:cNvPr id="0" name=""/>
        <dsp:cNvSpPr/>
      </dsp:nvSpPr>
      <dsp:spPr>
        <a:xfrm>
          <a:off x="132788" y="3054142"/>
          <a:ext cx="2857500" cy="106231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2D36E-101F-4637-994B-F256DEFC6DD6}">
      <dsp:nvSpPr>
        <dsp:cNvPr id="0" name=""/>
        <dsp:cNvSpPr/>
      </dsp:nvSpPr>
      <dsp:spPr>
        <a:xfrm>
          <a:off x="0" y="4382030"/>
          <a:ext cx="14287500" cy="132788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i="0" kern="1200" smtClean="0">
              <a:latin typeface="Verdana" panose="020B0604030504040204" pitchFamily="34" charset="0"/>
              <a:ea typeface="Verdana" panose="020B0604030504040204" pitchFamily="34" charset="0"/>
            </a:rPr>
            <a:t>Comparative Analysis:</a:t>
          </a:r>
          <a:r>
            <a:rPr lang="en-US" sz="3200" b="0" i="0" kern="1200" smtClean="0">
              <a:latin typeface="Verdana" panose="020B0604030504040204" pitchFamily="34" charset="0"/>
              <a:ea typeface="Verdana" panose="020B0604030504040204" pitchFamily="34" charset="0"/>
            </a:rPr>
            <a:t> Compare against state-of-the-art methods..</a:t>
          </a:r>
          <a:endParaRPr lang="en-US" sz="3200" b="0" i="0" kern="1200">
            <a:latin typeface="Verdana" panose="020B0604030504040204" pitchFamily="34" charset="0"/>
            <a:ea typeface="Verdana" panose="020B0604030504040204" pitchFamily="34" charset="0"/>
          </a:endParaRPr>
        </a:p>
      </dsp:txBody>
      <dsp:txXfrm>
        <a:off x="2990288" y="4382030"/>
        <a:ext cx="11297211" cy="1327887"/>
      </dsp:txXfrm>
    </dsp:sp>
    <dsp:sp modelId="{9BF9DE9E-7B54-4992-A842-554E88FED481}">
      <dsp:nvSpPr>
        <dsp:cNvPr id="0" name=""/>
        <dsp:cNvSpPr/>
      </dsp:nvSpPr>
      <dsp:spPr>
        <a:xfrm>
          <a:off x="3115" y="4533866"/>
          <a:ext cx="2857500" cy="1062310"/>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255" t="-124715" r="-86217" b="-11193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56BDC5-6754-459F-B0E9-311E364F8F02}">
      <dsp:nvSpPr>
        <dsp:cNvPr id="0" name=""/>
        <dsp:cNvSpPr/>
      </dsp:nvSpPr>
      <dsp:spPr>
        <a:xfrm>
          <a:off x="0" y="5842706"/>
          <a:ext cx="14287500" cy="1327887"/>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1920" tIns="121920" rIns="121920" bIns="121920" numCol="1" spcCol="1270" anchor="ctr" anchorCtr="0">
          <a:noAutofit/>
        </a:bodyPr>
        <a:lstStyle/>
        <a:p>
          <a:pPr lvl="0" algn="just" defTabSz="1422400">
            <a:lnSpc>
              <a:spcPct val="90000"/>
            </a:lnSpc>
            <a:spcBef>
              <a:spcPct val="0"/>
            </a:spcBef>
            <a:spcAft>
              <a:spcPct val="35000"/>
            </a:spcAft>
          </a:pPr>
          <a:r>
            <a:rPr lang="en-US" sz="3200" b="1" i="0" kern="1200" dirty="0" smtClean="0">
              <a:latin typeface="Verdana" panose="020B0604030504040204" pitchFamily="34" charset="0"/>
              <a:ea typeface="Verdana" panose="020B0604030504040204" pitchFamily="34" charset="0"/>
            </a:rPr>
            <a:t>Dissemination and Knowledge Transfer:</a:t>
          </a:r>
          <a:r>
            <a:rPr lang="en-US" sz="3200" b="0" i="0" kern="1200" dirty="0" smtClean="0">
              <a:latin typeface="Verdana" panose="020B0604030504040204" pitchFamily="34" charset="0"/>
              <a:ea typeface="Verdana" panose="020B0604030504040204" pitchFamily="34" charset="0"/>
            </a:rPr>
            <a:t> Share findings for wider impact.</a:t>
          </a:r>
          <a:endParaRPr lang="en-US" sz="3200" b="0" i="0" kern="1200" dirty="0">
            <a:latin typeface="Verdana" panose="020B0604030504040204" pitchFamily="34" charset="0"/>
            <a:ea typeface="Verdana" panose="020B0604030504040204" pitchFamily="34" charset="0"/>
          </a:endParaRPr>
        </a:p>
      </dsp:txBody>
      <dsp:txXfrm>
        <a:off x="2990288" y="5842706"/>
        <a:ext cx="11297211" cy="1327887"/>
      </dsp:txXfrm>
    </dsp:sp>
    <dsp:sp modelId="{2223D394-820D-497C-965B-1EC7D28B07E3}">
      <dsp:nvSpPr>
        <dsp:cNvPr id="0" name=""/>
        <dsp:cNvSpPr/>
      </dsp:nvSpPr>
      <dsp:spPr>
        <a:xfrm>
          <a:off x="132788" y="5975495"/>
          <a:ext cx="2857500" cy="106231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2000" b="-4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188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29300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14733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72469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9659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8453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38017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335154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2062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14953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126394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8935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4743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36306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96435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17415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97523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686517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42780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793867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507185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43710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179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3664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7B87F03C-E998-47BE-8F21-DC1F891FCDF4}"/>
              </a:ext>
            </a:extLst>
          </p:cNvPr>
          <p:cNvSpPr txBox="1">
            <a:spLocks/>
          </p:cNvSpPr>
          <p:nvPr/>
        </p:nvSpPr>
        <p:spPr>
          <a:xfrm>
            <a:off x="0" y="4533900"/>
            <a:ext cx="14630400" cy="36957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600" b="1" dirty="0" smtClean="0">
                <a:latin typeface="Verdana" panose="020B0604030504040204" pitchFamily="34" charset="0"/>
                <a:ea typeface="Verdana" panose="020B0604030504040204" pitchFamily="34" charset="0"/>
                <a:cs typeface="Times New Roman" panose="02020603050405020304" pitchFamily="18" charset="0"/>
              </a:rPr>
              <a:t>R.L Chandrakantha</a:t>
            </a:r>
          </a:p>
          <a:p>
            <a:pPr marL="0" indent="0" algn="ctr">
              <a:buNone/>
            </a:pPr>
            <a:r>
              <a:rPr lang="en-GB" sz="1600" b="1" dirty="0" smtClean="0">
                <a:latin typeface="Verdana" panose="020B0604030504040204" pitchFamily="34" charset="0"/>
                <a:ea typeface="Verdana" panose="020B0604030504040204" pitchFamily="34" charset="0"/>
                <a:cs typeface="Times New Roman" panose="02020603050405020304" pitchFamily="18" charset="0"/>
              </a:rPr>
              <a:t>PS2316</a:t>
            </a:r>
          </a:p>
          <a:p>
            <a:pPr marL="0" indent="0" algn="ctr">
              <a:buNone/>
            </a:pPr>
            <a:r>
              <a:rPr lang="en-GB" sz="1600" b="1" dirty="0" smtClean="0">
                <a:latin typeface="Verdana" panose="020B0604030504040204" pitchFamily="34" charset="0"/>
                <a:ea typeface="Verdana" panose="020B0604030504040204" pitchFamily="34" charset="0"/>
                <a:cs typeface="Times New Roman" panose="02020603050405020304" pitchFamily="18" charset="0"/>
              </a:rPr>
              <a:t>EU/IS/2016/PHY/074</a:t>
            </a:r>
            <a:endParaRPr lang="en-GB" sz="1600" b="1" dirty="0" smtClean="0">
              <a:latin typeface="Verdana" panose="020B0604030504040204" pitchFamily="34" charset="0"/>
              <a:ea typeface="Verdana" panose="020B0604030504040204" pitchFamily="34" charset="0"/>
              <a:cs typeface="Times New Roman" panose="02020603050405020304" pitchFamily="18" charset="0"/>
            </a:endParaRPr>
          </a:p>
          <a:p>
            <a:pPr marL="0" indent="0" algn="ctr">
              <a:buNone/>
            </a:pPr>
            <a:r>
              <a:rPr lang="en-GB" sz="1600" dirty="0" smtClean="0">
                <a:latin typeface="Verdana" panose="020B0604030504040204" pitchFamily="34" charset="0"/>
                <a:ea typeface="Verdana" panose="020B0604030504040204" pitchFamily="34" charset="0"/>
                <a:cs typeface="Times New Roman" panose="02020603050405020304" pitchFamily="18" charset="0"/>
              </a:rPr>
              <a:t>Department of Computing</a:t>
            </a:r>
          </a:p>
          <a:p>
            <a:pPr marL="0" indent="0" algn="ctr">
              <a:buNone/>
            </a:pPr>
            <a:r>
              <a:rPr lang="en-GB" sz="1600" dirty="0" smtClean="0">
                <a:latin typeface="Verdana" panose="020B0604030504040204" pitchFamily="34" charset="0"/>
                <a:ea typeface="Verdana" panose="020B0604030504040204" pitchFamily="34" charset="0"/>
                <a:cs typeface="Times New Roman" panose="02020603050405020304" pitchFamily="18" charset="0"/>
              </a:rPr>
              <a:t>Faculty of Science</a:t>
            </a:r>
          </a:p>
          <a:p>
            <a:pPr marL="0" indent="0" algn="ctr">
              <a:buNone/>
            </a:pPr>
            <a:r>
              <a:rPr lang="en-GB" sz="1600" dirty="0" smtClean="0">
                <a:latin typeface="Verdana" panose="020B0604030504040204" pitchFamily="34" charset="0"/>
                <a:ea typeface="Verdana" panose="020B0604030504040204" pitchFamily="34" charset="0"/>
                <a:cs typeface="Times New Roman" panose="02020603050405020304" pitchFamily="18" charset="0"/>
              </a:rPr>
              <a:t>Eastern University, Sri Lanka</a:t>
            </a:r>
          </a:p>
          <a:p>
            <a:pPr marL="0" indent="0" algn="ctr">
              <a:buNone/>
            </a:pPr>
            <a:endParaRPr lang="en-GB" sz="1600" dirty="0" smtClean="0">
              <a:latin typeface="Verdana" panose="020B0604030504040204" pitchFamily="34" charset="0"/>
              <a:ea typeface="Verdana" panose="020B0604030504040204" pitchFamily="34" charset="0"/>
              <a:cs typeface="Times New Roman" panose="02020603050405020304" pitchFamily="18" charset="0"/>
            </a:endParaRPr>
          </a:p>
          <a:p>
            <a:pPr marL="0" indent="0" algn="ctr">
              <a:buNone/>
            </a:pPr>
            <a:r>
              <a:rPr lang="en-GB" sz="1600" dirty="0" smtClean="0">
                <a:latin typeface="Verdana" panose="020B0604030504040204" pitchFamily="34" charset="0"/>
                <a:ea typeface="Verdana" panose="020B0604030504040204" pitchFamily="34" charset="0"/>
                <a:cs typeface="Times New Roman" panose="02020603050405020304" pitchFamily="18" charset="0"/>
              </a:rPr>
              <a:t>Supervised by: Mr. S. Sotheeswaran</a:t>
            </a:r>
          </a:p>
          <a:p>
            <a:pPr marL="0" indent="0" algn="ctr">
              <a:buNone/>
            </a:pPr>
            <a:r>
              <a:rPr lang="en-GB" sz="1600" dirty="0" smtClean="0">
                <a:latin typeface="Verdana" panose="020B0604030504040204" pitchFamily="34" charset="0"/>
                <a:ea typeface="Verdana" panose="020B0604030504040204" pitchFamily="34" charset="0"/>
                <a:cs typeface="Times New Roman" panose="02020603050405020304" pitchFamily="18" charset="0"/>
              </a:rPr>
              <a:t>Senior Lecturer in Computer Science, Department of Computing, EUSL</a:t>
            </a:r>
          </a:p>
          <a:p>
            <a:pPr marL="0" indent="0" algn="ctr">
              <a:buNone/>
            </a:pPr>
            <a:endParaRPr lang="en-GB" sz="1600" dirty="0" smtClean="0">
              <a:latin typeface="Verdana" panose="020B0604030504040204" pitchFamily="34" charset="0"/>
              <a:ea typeface="Verdana" panose="020B0604030504040204" pitchFamily="34" charset="0"/>
              <a:cs typeface="Times New Roman" panose="02020603050405020304" pitchFamily="18" charset="0"/>
            </a:endParaRPr>
          </a:p>
          <a:p>
            <a:pPr marL="0" indent="0" algn="ctr">
              <a:buNone/>
            </a:pPr>
            <a:r>
              <a:rPr lang="en-US" sz="1600" dirty="0" smtClean="0">
                <a:latin typeface="Verdana" panose="020B0604030504040204" pitchFamily="34" charset="0"/>
                <a:ea typeface="Verdana" panose="020B0604030504040204" pitchFamily="34" charset="0"/>
                <a:cs typeface="Times New Roman" panose="02020603050405020304" pitchFamily="18" charset="0"/>
              </a:rPr>
              <a:t>April 08, 2024</a:t>
            </a:r>
            <a:endParaRPr lang="en-US" sz="1600" dirty="0">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96" y="210527"/>
            <a:ext cx="2432208" cy="2494573"/>
          </a:xfrm>
          <a:prstGeom prst="rect">
            <a:avLst/>
          </a:prstGeom>
        </p:spPr>
      </p:pic>
      <p:sp>
        <p:nvSpPr>
          <p:cNvPr id="4" name="TextBox 3"/>
          <p:cNvSpPr txBox="1"/>
          <p:nvPr/>
        </p:nvSpPr>
        <p:spPr>
          <a:xfrm flipH="1">
            <a:off x="0" y="2705100"/>
            <a:ext cx="14630399" cy="1323439"/>
          </a:xfrm>
          <a:prstGeom prst="rect">
            <a:avLst/>
          </a:prstGeom>
          <a:noFill/>
        </p:spPr>
        <p:txBody>
          <a:bodyPr wrap="square" rtlCol="0">
            <a:spAutoFit/>
          </a:bodyPr>
          <a:lstStyle/>
          <a:p>
            <a:pPr algn="ctr"/>
            <a:r>
              <a:rPr lang="en-US" sz="4000" dirty="0">
                <a:latin typeface="Verdana" panose="020B0604030504040204" pitchFamily="34" charset="0"/>
                <a:ea typeface="Verdana" panose="020B0604030504040204" pitchFamily="34" charset="0"/>
              </a:rPr>
              <a:t>A </a:t>
            </a:r>
            <a:r>
              <a:rPr lang="en-US" sz="4000" dirty="0" smtClean="0">
                <a:latin typeface="Verdana" panose="020B0604030504040204" pitchFamily="34" charset="0"/>
                <a:ea typeface="Verdana" panose="020B0604030504040204" pitchFamily="34" charset="0"/>
              </a:rPr>
              <a:t>Study </a:t>
            </a:r>
            <a:r>
              <a:rPr lang="en-US" sz="4000" dirty="0">
                <a:latin typeface="Verdana" panose="020B0604030504040204" pitchFamily="34" charset="0"/>
                <a:ea typeface="Verdana" panose="020B0604030504040204" pitchFamily="34" charset="0"/>
              </a:rPr>
              <a:t>on Gastrointestinal Disease Segmentation and </a:t>
            </a:r>
            <a:r>
              <a:rPr lang="en-US" sz="4000" dirty="0" smtClean="0">
                <a:latin typeface="Verdana" panose="020B0604030504040204" pitchFamily="34" charset="0"/>
                <a:ea typeface="Verdana" panose="020B0604030504040204" pitchFamily="34" charset="0"/>
              </a:rPr>
              <a:t>Localization </a:t>
            </a:r>
            <a:r>
              <a:rPr lang="en-US" sz="4000" dirty="0">
                <a:latin typeface="Verdana" panose="020B0604030504040204" pitchFamily="34" charset="0"/>
                <a:ea typeface="Verdana" panose="020B0604030504040204" pitchFamily="34" charset="0"/>
              </a:rPr>
              <a:t>Using Deep Learning</a:t>
            </a:r>
          </a:p>
        </p:txBody>
      </p:sp>
    </p:spTree>
    <p:extLst>
      <p:ext uri="{BB962C8B-B14F-4D97-AF65-F5344CB8AC3E}">
        <p14:creationId xmlns:p14="http://schemas.microsoft.com/office/powerpoint/2010/main" val="1325061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6" name="Content Placeholder 2">
            <a:extLst>
              <a:ext uri="{FF2B5EF4-FFF2-40B4-BE49-F238E27FC236}">
                <a16:creationId xmlns:a16="http://schemas.microsoft.com/office/drawing/2014/main" id="{7D9F8605-2B5D-426E-B9EF-5CDEBE27D934}"/>
              </a:ext>
            </a:extLst>
          </p:cNvPr>
          <p:cNvSpPr txBox="1">
            <a:spLocks/>
          </p:cNvSpPr>
          <p:nvPr/>
        </p:nvSpPr>
        <p:spPr>
          <a:xfrm>
            <a:off x="935044" y="1972415"/>
            <a:ext cx="8366611" cy="50764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GB" dirty="0" smtClean="0">
                <a:latin typeface="Verdana" panose="020B0604030504040204" pitchFamily="34" charset="0"/>
                <a:ea typeface="Verdana" panose="020B0604030504040204" pitchFamily="34" charset="0"/>
                <a:cs typeface="Times New Roman" panose="02020603050405020304" pitchFamily="18" charset="0"/>
              </a:rPr>
              <a:t>Pre-processing</a:t>
            </a:r>
          </a:p>
          <a:p>
            <a:pPr algn="just">
              <a:buFont typeface="Wingdings" panose="05000000000000000000" pitchFamily="2" charset="2"/>
              <a:buChar char="q"/>
            </a:pPr>
            <a:r>
              <a:rPr lang="en-GB" dirty="0" smtClean="0">
                <a:latin typeface="Verdana" panose="020B0604030504040204" pitchFamily="34" charset="0"/>
                <a:ea typeface="Verdana" panose="020B0604030504040204" pitchFamily="34" charset="0"/>
                <a:cs typeface="Times New Roman" panose="02020603050405020304" pitchFamily="18" charset="0"/>
              </a:rPr>
              <a:t>Image rescaling</a:t>
            </a:r>
          </a:p>
          <a:p>
            <a:pPr algn="just">
              <a:buFont typeface="Wingdings" panose="05000000000000000000" pitchFamily="2" charset="2"/>
              <a:buChar char="q"/>
            </a:pPr>
            <a:r>
              <a:rPr lang="en-GB" dirty="0" smtClean="0">
                <a:latin typeface="Verdana" panose="020B0604030504040204" pitchFamily="34" charset="0"/>
                <a:ea typeface="Verdana" panose="020B0604030504040204" pitchFamily="34" charset="0"/>
                <a:cs typeface="Times New Roman" panose="02020603050405020304" pitchFamily="18" charset="0"/>
              </a:rPr>
              <a:t>Data augmentation</a:t>
            </a:r>
          </a:p>
          <a:p>
            <a:pPr lvl="1" algn="just">
              <a:buFont typeface="Wingdings" panose="05000000000000000000" pitchFamily="2" charset="2"/>
              <a:buChar char="§"/>
            </a:pPr>
            <a:r>
              <a:rPr lang="en-GB" dirty="0" smtClean="0">
                <a:latin typeface="Verdana" panose="020B0604030504040204" pitchFamily="34" charset="0"/>
                <a:ea typeface="Verdana" panose="020B0604030504040204" pitchFamily="34" charset="0"/>
                <a:cs typeface="Times New Roman" panose="02020603050405020304" pitchFamily="18" charset="0"/>
              </a:rPr>
              <a:t>	Rotation</a:t>
            </a:r>
          </a:p>
          <a:p>
            <a:pPr lvl="1" algn="just">
              <a:buFont typeface="Wingdings" panose="05000000000000000000" pitchFamily="2" charset="2"/>
              <a:buChar char="§"/>
            </a:pPr>
            <a:r>
              <a:rPr lang="en-GB" dirty="0">
                <a:latin typeface="Verdana" panose="020B0604030504040204" pitchFamily="34" charset="0"/>
                <a:ea typeface="Verdana" panose="020B0604030504040204" pitchFamily="34" charset="0"/>
                <a:cs typeface="Times New Roman" panose="02020603050405020304" pitchFamily="18" charset="0"/>
              </a:rPr>
              <a:t>	</a:t>
            </a:r>
            <a:r>
              <a:rPr lang="en-GB" dirty="0" smtClean="0">
                <a:latin typeface="Verdana" panose="020B0604030504040204" pitchFamily="34" charset="0"/>
                <a:ea typeface="Verdana" panose="020B0604030504040204" pitchFamily="34" charset="0"/>
                <a:cs typeface="Times New Roman" panose="02020603050405020304" pitchFamily="18" charset="0"/>
              </a:rPr>
              <a:t>Contrast</a:t>
            </a:r>
          </a:p>
          <a:p>
            <a:pPr lvl="1" algn="just">
              <a:buFont typeface="Wingdings" panose="05000000000000000000" pitchFamily="2" charset="2"/>
              <a:buChar char="§"/>
            </a:pPr>
            <a:r>
              <a:rPr lang="en-GB" dirty="0">
                <a:latin typeface="Verdana" panose="020B0604030504040204" pitchFamily="34" charset="0"/>
                <a:ea typeface="Verdana" panose="020B0604030504040204" pitchFamily="34" charset="0"/>
                <a:cs typeface="Times New Roman" panose="02020603050405020304" pitchFamily="18" charset="0"/>
              </a:rPr>
              <a:t>	Resize(Zoom</a:t>
            </a:r>
            <a:r>
              <a:rPr lang="en-GB" dirty="0" smtClean="0">
                <a:latin typeface="Verdana" panose="020B0604030504040204" pitchFamily="34" charset="0"/>
                <a:ea typeface="Verdana" panose="020B0604030504040204" pitchFamily="34" charset="0"/>
                <a:cs typeface="Times New Roman" panose="02020603050405020304" pitchFamily="18" charset="0"/>
              </a:rPr>
              <a:t>)</a:t>
            </a:r>
          </a:p>
          <a:p>
            <a:pPr lvl="1" algn="just">
              <a:buFont typeface="Wingdings" panose="05000000000000000000" pitchFamily="2" charset="2"/>
              <a:buChar char="§"/>
            </a:pPr>
            <a:r>
              <a:rPr lang="en-GB" dirty="0">
                <a:latin typeface="Verdana" panose="020B0604030504040204" pitchFamily="34" charset="0"/>
                <a:ea typeface="Verdana" panose="020B0604030504040204" pitchFamily="34" charset="0"/>
                <a:cs typeface="Times New Roman" panose="02020603050405020304" pitchFamily="18" charset="0"/>
              </a:rPr>
              <a:t>	Inverse </a:t>
            </a:r>
            <a:r>
              <a:rPr lang="en-GB" dirty="0" smtClean="0">
                <a:latin typeface="Verdana" panose="020B0604030504040204" pitchFamily="34" charset="0"/>
                <a:ea typeface="Verdana" panose="020B0604030504040204" pitchFamily="34" charset="0"/>
                <a:cs typeface="Times New Roman" panose="02020603050405020304" pitchFamily="18" charset="0"/>
              </a:rPr>
              <a:t>Resize(Inverse </a:t>
            </a:r>
            <a:r>
              <a:rPr lang="en-GB" dirty="0">
                <a:latin typeface="Verdana" panose="020B0604030504040204" pitchFamily="34" charset="0"/>
                <a:ea typeface="Verdana" panose="020B0604030504040204" pitchFamily="34" charset="0"/>
                <a:cs typeface="Times New Roman" panose="02020603050405020304" pitchFamily="18" charset="0"/>
              </a:rPr>
              <a:t>Zoom)</a:t>
            </a:r>
          </a:p>
          <a:p>
            <a:pPr marL="400050" lvl="1" indent="0">
              <a:buFont typeface="Arial" pitchFamily="34" charset="0"/>
              <a:buNone/>
            </a:pPr>
            <a:endParaRPr lang="en-GB" sz="2000" dirty="0" smtClean="0">
              <a:latin typeface="Times New Roman" panose="02020603050405020304" pitchFamily="18" charset="0"/>
              <a:cs typeface="Times New Roman" panose="02020603050405020304" pitchFamily="18" charset="0"/>
            </a:endParaRPr>
          </a:p>
          <a:p>
            <a:pPr marL="0" indent="0">
              <a:buFont typeface="Arial" pitchFamily="34" charset="0"/>
              <a:buNone/>
            </a:pP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9B0B28B-7336-41AB-AE8D-E80A2A0D5FD6}"/>
              </a:ext>
            </a:extLst>
          </p:cNvPr>
          <p:cNvSpPr txBox="1"/>
          <p:nvPr/>
        </p:nvSpPr>
        <p:spPr>
          <a:xfrm>
            <a:off x="10767259" y="2094696"/>
            <a:ext cx="1296537"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Rotation</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7D0248E-4DFA-4D89-801A-5578C0598AF6}"/>
              </a:ext>
            </a:extLst>
          </p:cNvPr>
          <p:cNvSpPr txBox="1"/>
          <p:nvPr/>
        </p:nvSpPr>
        <p:spPr>
          <a:xfrm>
            <a:off x="12935126" y="3569801"/>
            <a:ext cx="1296537"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Contrast</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FA15885-50EB-4910-AEB2-02C552C38FD0}"/>
              </a:ext>
            </a:extLst>
          </p:cNvPr>
          <p:cNvSpPr txBox="1"/>
          <p:nvPr/>
        </p:nvSpPr>
        <p:spPr>
          <a:xfrm>
            <a:off x="13162541" y="5429114"/>
            <a:ext cx="1296537"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Resize</a:t>
            </a:r>
            <a:endParaRPr lang="en-US"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FA15885-50EB-4910-AEB2-02C552C38FD0}"/>
              </a:ext>
            </a:extLst>
          </p:cNvPr>
          <p:cNvSpPr txBox="1"/>
          <p:nvPr/>
        </p:nvSpPr>
        <p:spPr>
          <a:xfrm>
            <a:off x="10767259" y="7090554"/>
            <a:ext cx="1296537" cy="646331"/>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Inverse Resize</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659" y="3338512"/>
            <a:ext cx="2092928"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3522" y="2943987"/>
            <a:ext cx="2092928" cy="1828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3522" y="4930007"/>
            <a:ext cx="2094010" cy="182880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5585" y="6134512"/>
            <a:ext cx="2092928" cy="182880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9249" y="1249680"/>
            <a:ext cx="1598010" cy="1828800"/>
          </a:xfrm>
          <a:prstGeom prst="rect">
            <a:avLst/>
          </a:prstGeom>
        </p:spPr>
      </p:pic>
      <p:sp>
        <p:nvSpPr>
          <p:cNvPr id="37" name="Right Arrow 36"/>
          <p:cNvSpPr/>
          <p:nvPr/>
        </p:nvSpPr>
        <p:spPr>
          <a:xfrm rot="19518502">
            <a:off x="7649885" y="3179387"/>
            <a:ext cx="1537566"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ight Arrow 37"/>
          <p:cNvSpPr/>
          <p:nvPr/>
        </p:nvSpPr>
        <p:spPr>
          <a:xfrm rot="1306205">
            <a:off x="7769770" y="4762681"/>
            <a:ext cx="3111876"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ight Arrow 38"/>
          <p:cNvSpPr/>
          <p:nvPr/>
        </p:nvSpPr>
        <p:spPr>
          <a:xfrm rot="20987868">
            <a:off x="7823080" y="3945085"/>
            <a:ext cx="2956366"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ight Arrow 39"/>
          <p:cNvSpPr/>
          <p:nvPr/>
        </p:nvSpPr>
        <p:spPr>
          <a:xfrm rot="1986565">
            <a:off x="7597053" y="5375706"/>
            <a:ext cx="1429865"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54868" y="1199198"/>
            <a:ext cx="12651105" cy="1649492"/>
          </a:xfrm>
          <a:prstGeom prst="rect">
            <a:avLst/>
          </a:prstGeom>
          <a:noFill/>
          <a:ln/>
        </p:spPr>
        <p:txBody>
          <a:bodyPr wrap="square" rtlCol="0" anchor="t"/>
          <a:lstStyle/>
          <a:p>
            <a:pPr marL="571500" indent="-571500">
              <a:lnSpc>
                <a:spcPts val="6494"/>
              </a:lnSpc>
              <a:buFont typeface="Wingdings" panose="05000000000000000000" pitchFamily="2" charset="2"/>
              <a:buChar char="§"/>
            </a:pPr>
            <a:r>
              <a:rPr lang="en-US" sz="4000" dirty="0">
                <a:solidFill>
                  <a:srgbClr val="312F2B"/>
                </a:solidFill>
                <a:latin typeface="Verdana" panose="020B0604030504040204" pitchFamily="34" charset="0"/>
                <a:ea typeface="Verdana" panose="020B0604030504040204" pitchFamily="34" charset="0"/>
                <a:cs typeface="Gelasio" pitchFamily="34" charset="-120"/>
              </a:rPr>
              <a:t>Deep </a:t>
            </a:r>
            <a:r>
              <a:rPr lang="en-US" sz="4000" dirty="0" smtClean="0">
                <a:solidFill>
                  <a:srgbClr val="312F2B"/>
                </a:solidFill>
                <a:latin typeface="Verdana" panose="020B0604030504040204" pitchFamily="34" charset="0"/>
                <a:ea typeface="Verdana" panose="020B0604030504040204" pitchFamily="34" charset="0"/>
                <a:cs typeface="Gelasio" pitchFamily="34" charset="-120"/>
              </a:rPr>
              <a:t>Supervision</a:t>
            </a:r>
            <a:endParaRPr lang="en-US" sz="4000" dirty="0">
              <a:latin typeface="Verdana" panose="020B0604030504040204" pitchFamily="34" charset="0"/>
              <a:ea typeface="Verdana" panose="020B0604030504040204" pitchFamily="34" charset="0"/>
            </a:endParaRPr>
          </a:p>
        </p:txBody>
      </p:sp>
      <p:sp>
        <p:nvSpPr>
          <p:cNvPr id="14" name="TextBox 13"/>
          <p:cNvSpPr txBox="1"/>
          <p:nvPr/>
        </p:nvSpPr>
        <p:spPr>
          <a:xfrm flipH="1">
            <a:off x="1600199" y="1593653"/>
            <a:ext cx="11430001" cy="444961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endParaRPr lang="en-US" sz="2400" dirty="0">
              <a:latin typeface="Verdana" panose="020B0604030504040204" pitchFamily="34" charset="0"/>
              <a:ea typeface="Verdana" panose="020B0604030504040204" pitchFamily="34" charset="0"/>
            </a:endParaRPr>
          </a:p>
          <a:p>
            <a:pPr marL="285750" indent="-285750" algn="just">
              <a:lnSpc>
                <a:spcPct val="150000"/>
              </a:lnSpc>
              <a:buFont typeface="Wingdings" panose="05000000000000000000" pitchFamily="2" charset="2"/>
              <a:buChar char="§"/>
            </a:pPr>
            <a:r>
              <a:rPr lang="en-US" sz="2400" dirty="0" smtClean="0">
                <a:latin typeface="Verdana" panose="020B0604030504040204" pitchFamily="34" charset="0"/>
                <a:ea typeface="Verdana" panose="020B0604030504040204" pitchFamily="34" charset="0"/>
              </a:rPr>
              <a:t>Utilizes </a:t>
            </a:r>
            <a:r>
              <a:rPr lang="en-US" sz="2400" dirty="0">
                <a:latin typeface="Verdana" panose="020B0604030504040204" pitchFamily="34" charset="0"/>
                <a:ea typeface="Verdana" panose="020B0604030504040204" pitchFamily="34" charset="0"/>
              </a:rPr>
              <a:t>a hybrid loss function for improved segmentation performance.</a:t>
            </a:r>
          </a:p>
          <a:p>
            <a:pPr marL="285750" indent="-285750" algn="just">
              <a:lnSpc>
                <a:spcPct val="150000"/>
              </a:lnSpc>
              <a:buFont typeface="Wingdings" panose="05000000000000000000" pitchFamily="2" charset="2"/>
              <a:buChar char="§"/>
            </a:pPr>
            <a:r>
              <a:rPr lang="en-US" sz="2400" dirty="0" smtClean="0">
                <a:latin typeface="Verdana" panose="020B0604030504040204" pitchFamily="34" charset="0"/>
                <a:ea typeface="Verdana" panose="020B0604030504040204" pitchFamily="34" charset="0"/>
              </a:rPr>
              <a:t>Combines </a:t>
            </a:r>
            <a:r>
              <a:rPr lang="en-US" sz="2400" dirty="0">
                <a:latin typeface="Verdana" panose="020B0604030504040204" pitchFamily="34" charset="0"/>
                <a:ea typeface="Verdana" panose="020B0604030504040204" pitchFamily="34" charset="0"/>
              </a:rPr>
              <a:t>weighted BCE and weighted </a:t>
            </a:r>
            <a:r>
              <a:rPr lang="en-US" sz="2400" dirty="0" err="1">
                <a:latin typeface="Verdana" panose="020B0604030504040204" pitchFamily="34" charset="0"/>
                <a:ea typeface="Verdana" panose="020B0604030504040204" pitchFamily="34" charset="0"/>
              </a:rPr>
              <a:t>IoU</a:t>
            </a:r>
            <a:r>
              <a:rPr lang="en-US" sz="2400" dirty="0">
                <a:latin typeface="Verdana" panose="020B0604030504040204" pitchFamily="34" charset="0"/>
                <a:ea typeface="Verdana" panose="020B0604030504040204" pitchFamily="34" charset="0"/>
              </a:rPr>
              <a:t> loss functions for global and local supervision.</a:t>
            </a:r>
          </a:p>
          <a:p>
            <a:pPr marL="285750" indent="-285750" algn="just">
              <a:lnSpc>
                <a:spcPct val="150000"/>
              </a:lnSpc>
              <a:buFont typeface="Wingdings" panose="05000000000000000000" pitchFamily="2" charset="2"/>
              <a:buChar char="§"/>
            </a:pPr>
            <a:r>
              <a:rPr lang="en-US" sz="2400" dirty="0" smtClean="0">
                <a:latin typeface="Verdana" panose="020B0604030504040204" pitchFamily="34" charset="0"/>
                <a:ea typeface="Verdana" panose="020B0604030504040204" pitchFamily="34" charset="0"/>
              </a:rPr>
              <a:t>Enhances </a:t>
            </a:r>
            <a:r>
              <a:rPr lang="en-US" sz="2400" dirty="0">
                <a:latin typeface="Verdana" panose="020B0604030504040204" pitchFamily="34" charset="0"/>
                <a:ea typeface="Verdana" panose="020B0604030504040204" pitchFamily="34" charset="0"/>
              </a:rPr>
              <a:t>both image-level and pixel-level segmentation.</a:t>
            </a:r>
          </a:p>
          <a:p>
            <a:pPr marL="285750" indent="-285750" algn="just">
              <a:lnSpc>
                <a:spcPct val="150000"/>
              </a:lnSpc>
              <a:buFont typeface="Wingdings" panose="05000000000000000000" pitchFamily="2" charset="2"/>
              <a:buChar char="§"/>
            </a:pPr>
            <a:r>
              <a:rPr lang="en-US" sz="2400" dirty="0" smtClean="0">
                <a:latin typeface="Verdana" panose="020B0604030504040204" pitchFamily="34" charset="0"/>
                <a:ea typeface="Verdana" panose="020B0604030504040204" pitchFamily="34" charset="0"/>
              </a:rPr>
              <a:t>Employs </a:t>
            </a:r>
            <a:r>
              <a:rPr lang="en-US" sz="2400" dirty="0">
                <a:latin typeface="Verdana" panose="020B0604030504040204" pitchFamily="34" charset="0"/>
                <a:ea typeface="Verdana" panose="020B0604030504040204" pitchFamily="34" charset="0"/>
              </a:rPr>
              <a:t>side outputs from the CNN </a:t>
            </a:r>
            <a:r>
              <a:rPr lang="en-US" sz="2400" dirty="0" err="1">
                <a:latin typeface="Verdana" panose="020B0604030504040204" pitchFamily="34" charset="0"/>
                <a:ea typeface="Verdana" panose="020B0604030504040204" pitchFamily="34" charset="0"/>
              </a:rPr>
              <a:t>upsampled</a:t>
            </a:r>
            <a:r>
              <a:rPr lang="en-US" sz="2400" dirty="0">
                <a:latin typeface="Verdana" panose="020B0604030504040204" pitchFamily="34" charset="0"/>
                <a:ea typeface="Verdana" panose="020B0604030504040204" pitchFamily="34" charset="0"/>
              </a:rPr>
              <a:t> to form segmentation maps.</a:t>
            </a:r>
          </a:p>
          <a:p>
            <a:pPr marL="285750" indent="-285750" algn="just">
              <a:lnSpc>
                <a:spcPct val="150000"/>
              </a:lnSpc>
              <a:buFont typeface="Wingdings" panose="05000000000000000000" pitchFamily="2" charset="2"/>
              <a:buChar char="§"/>
            </a:pPr>
            <a:r>
              <a:rPr lang="en-US" sz="2400" dirty="0" smtClean="0">
                <a:latin typeface="Verdana" panose="020B0604030504040204" pitchFamily="34" charset="0"/>
                <a:ea typeface="Verdana" panose="020B0604030504040204" pitchFamily="34" charset="0"/>
              </a:rPr>
              <a:t>Overall </a:t>
            </a:r>
            <a:r>
              <a:rPr lang="en-US" sz="2400" dirty="0">
                <a:latin typeface="Verdana" panose="020B0604030504040204" pitchFamily="34" charset="0"/>
                <a:ea typeface="Verdana" panose="020B0604030504040204" pitchFamily="34" charset="0"/>
              </a:rPr>
              <a:t>loss function extends to incorporate deep supervision.</a:t>
            </a:r>
          </a:p>
        </p:txBody>
      </p:sp>
      <p:sp>
        <p:nvSpPr>
          <p:cNvPr id="15"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17115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16753" y="1110988"/>
            <a:ext cx="12651105" cy="1096208"/>
          </a:xfrm>
          <a:prstGeom prst="rect">
            <a:avLst/>
          </a:prstGeom>
          <a:noFill/>
          <a:ln/>
        </p:spPr>
        <p:txBody>
          <a:bodyPr wrap="square" rtlCol="0" anchor="t"/>
          <a:lstStyle/>
          <a:p>
            <a:pPr marL="571500" indent="-571500">
              <a:lnSpc>
                <a:spcPts val="6494"/>
              </a:lnSpc>
              <a:buFont typeface="Wingdings" panose="05000000000000000000" pitchFamily="2" charset="2"/>
              <a:buChar char="§"/>
            </a:pPr>
            <a:r>
              <a:rPr lang="en-US" sz="4000" dirty="0">
                <a:solidFill>
                  <a:srgbClr val="312F2B"/>
                </a:solidFill>
                <a:latin typeface="Verdana" panose="020B0604030504040204" pitchFamily="34" charset="0"/>
                <a:ea typeface="Verdana" panose="020B0604030504040204" pitchFamily="34" charset="0"/>
                <a:cs typeface="Gelasio" pitchFamily="34" charset="-120"/>
              </a:rPr>
              <a:t>Deep Supervision: Mixed Loss </a:t>
            </a:r>
            <a:r>
              <a:rPr lang="en-US" sz="4000" dirty="0" smtClean="0">
                <a:solidFill>
                  <a:srgbClr val="312F2B"/>
                </a:solidFill>
                <a:latin typeface="Verdana" panose="020B0604030504040204" pitchFamily="34" charset="0"/>
                <a:ea typeface="Verdana" panose="020B0604030504040204" pitchFamily="34" charset="0"/>
                <a:cs typeface="Gelasio" pitchFamily="34" charset="-120"/>
              </a:rPr>
              <a:t>Function</a:t>
            </a:r>
            <a:endParaRPr lang="en-US" sz="4000" dirty="0">
              <a:latin typeface="Verdana" panose="020B0604030504040204" pitchFamily="34" charset="0"/>
              <a:ea typeface="Verdana" panose="020B0604030504040204" pitchFamily="34" charset="0"/>
            </a:endParaRPr>
          </a:p>
        </p:txBody>
      </p:sp>
      <p:sp>
        <p:nvSpPr>
          <p:cNvPr id="11" name="TextBox 10"/>
          <p:cNvSpPr txBox="1"/>
          <p:nvPr/>
        </p:nvSpPr>
        <p:spPr>
          <a:xfrm flipH="1">
            <a:off x="716753" y="1915747"/>
            <a:ext cx="12074843" cy="2215991"/>
          </a:xfrm>
          <a:prstGeom prst="rect">
            <a:avLst/>
          </a:prstGeom>
          <a:noFill/>
        </p:spPr>
        <p:txBody>
          <a:bodyPr wrap="square" rtlCol="0">
            <a:spAutoFit/>
          </a:bodyPr>
          <a:lstStyle/>
          <a:p>
            <a:pPr algn="just">
              <a:lnSpc>
                <a:spcPct val="150000"/>
              </a:lnSpc>
            </a:pPr>
            <a:r>
              <a:rPr lang="en-US" sz="2000" dirty="0">
                <a:latin typeface="Verdana" panose="020B0604030504040204" pitchFamily="34" charset="0"/>
                <a:ea typeface="Verdana" panose="020B0604030504040204" pitchFamily="34" charset="0"/>
              </a:rPr>
              <a:t>for the overall segmentation supervision, we employ a mixed loss function to ensure effective global and local supervision, enhancing both image-level and pixel-level segmentation. </a:t>
            </a:r>
            <a:r>
              <a:rPr lang="en-US" sz="2000" dirty="0" smtClean="0">
                <a:latin typeface="Verdana" panose="020B0604030504040204" pitchFamily="34" charset="0"/>
                <a:ea typeface="Verdana" panose="020B0604030504040204" pitchFamily="34" charset="0"/>
              </a:rPr>
              <a:t>This </a:t>
            </a:r>
            <a:r>
              <a:rPr lang="en-US" sz="2000" dirty="0">
                <a:latin typeface="Verdana" panose="020B0604030504040204" pitchFamily="34" charset="0"/>
                <a:ea typeface="Verdana" panose="020B0604030504040204" pitchFamily="34" charset="0"/>
              </a:rPr>
              <a:t>mixed loss function combines the weighted BCE loss function (</a:t>
            </a:r>
            <a:r>
              <a:rPr lang="en-US" sz="2000" dirty="0" err="1">
                <a:latin typeface="Verdana" panose="020B0604030504040204" pitchFamily="34" charset="0"/>
                <a:ea typeface="Verdana" panose="020B0604030504040204" pitchFamily="34" charset="0"/>
              </a:rPr>
              <a:t>LwBCE</a:t>
            </a:r>
            <a:r>
              <a:rPr lang="en-US" sz="2000" dirty="0">
                <a:latin typeface="Verdana" panose="020B0604030504040204" pitchFamily="34" charset="0"/>
                <a:ea typeface="Verdana" panose="020B0604030504040204" pitchFamily="34" charset="0"/>
              </a:rPr>
              <a:t>) and the weighted Intersection over Union (</a:t>
            </a:r>
            <a:r>
              <a:rPr lang="en-US" sz="2000" dirty="0" err="1">
                <a:latin typeface="Verdana" panose="020B0604030504040204" pitchFamily="34" charset="0"/>
                <a:ea typeface="Verdana" panose="020B0604030504040204" pitchFamily="34" charset="0"/>
              </a:rPr>
              <a:t>IoU</a:t>
            </a:r>
            <a:r>
              <a:rPr lang="en-US" sz="2000" dirty="0">
                <a:latin typeface="Verdana" panose="020B0604030504040204" pitchFamily="34" charset="0"/>
                <a:ea typeface="Verdana" panose="020B0604030504040204" pitchFamily="34" charset="0"/>
              </a:rPr>
              <a:t>) loss function (</a:t>
            </a:r>
            <a:r>
              <a:rPr lang="en-US" sz="2000" dirty="0" err="1">
                <a:latin typeface="Verdana" panose="020B0604030504040204" pitchFamily="34" charset="0"/>
                <a:ea typeface="Verdana" panose="020B0604030504040204" pitchFamily="34" charset="0"/>
              </a:rPr>
              <a:t>LwIoU</a:t>
            </a:r>
            <a:r>
              <a:rPr lang="en-US" sz="2000" dirty="0">
                <a:latin typeface="Verdana" panose="020B0604030504040204" pitchFamily="34" charset="0"/>
                <a:ea typeface="Verdana" panose="020B0604030504040204" pitchFamily="34" charset="0"/>
              </a:rPr>
              <a:t>).</a:t>
            </a:r>
          </a:p>
          <a:p>
            <a:pPr algn="just"/>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199" y="3972760"/>
            <a:ext cx="7212212" cy="141706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362" y="5903133"/>
            <a:ext cx="9521675" cy="1362075"/>
          </a:xfrm>
          <a:prstGeom prst="rect">
            <a:avLst/>
          </a:prstGeom>
        </p:spPr>
      </p:pic>
      <p:sp>
        <p:nvSpPr>
          <p:cNvPr id="16" name="TextBox 15"/>
          <p:cNvSpPr txBox="1"/>
          <p:nvPr/>
        </p:nvSpPr>
        <p:spPr>
          <a:xfrm flipH="1">
            <a:off x="5833108" y="7200420"/>
            <a:ext cx="2964181" cy="369332"/>
          </a:xfrm>
          <a:prstGeom prst="rect">
            <a:avLst/>
          </a:prstGeom>
          <a:noFill/>
        </p:spPr>
        <p:txBody>
          <a:bodyPr wrap="square" rtlCol="0">
            <a:spAutoFit/>
          </a:bodyPr>
          <a:lstStyle/>
          <a:p>
            <a:r>
              <a:rPr lang="en-US" dirty="0" smtClean="0"/>
              <a:t>Figure 3 </a:t>
            </a:r>
            <a:r>
              <a:rPr lang="en-US" dirty="0"/>
              <a:t>: overall loss function</a:t>
            </a:r>
          </a:p>
        </p:txBody>
      </p:sp>
      <p:sp>
        <p:nvSpPr>
          <p:cNvPr id="17" name="TextBox 16"/>
          <p:cNvSpPr txBox="1"/>
          <p:nvPr/>
        </p:nvSpPr>
        <p:spPr>
          <a:xfrm flipH="1">
            <a:off x="5665211" y="5229257"/>
            <a:ext cx="3299976" cy="369332"/>
          </a:xfrm>
          <a:prstGeom prst="rect">
            <a:avLst/>
          </a:prstGeom>
          <a:noFill/>
        </p:spPr>
        <p:txBody>
          <a:bodyPr wrap="square" rtlCol="0">
            <a:spAutoFit/>
          </a:bodyPr>
          <a:lstStyle/>
          <a:p>
            <a:r>
              <a:rPr lang="en-US" dirty="0" smtClean="0"/>
              <a:t>Figure 2 </a:t>
            </a:r>
            <a:r>
              <a:rPr lang="en-US" dirty="0"/>
              <a:t>: </a:t>
            </a:r>
            <a:r>
              <a:rPr lang="en-US" dirty="0" smtClean="0"/>
              <a:t>Mixed </a:t>
            </a:r>
            <a:r>
              <a:rPr lang="en-US" dirty="0"/>
              <a:t>loss function</a:t>
            </a:r>
          </a:p>
        </p:txBody>
      </p:sp>
      <p:sp>
        <p:nvSpPr>
          <p:cNvPr id="18"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2171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016" y="989648"/>
            <a:ext cx="10058400" cy="6493899"/>
          </a:xfrm>
          <a:prstGeom prst="rect">
            <a:avLst/>
          </a:prstGeom>
        </p:spPr>
      </p:pic>
      <p:sp>
        <p:nvSpPr>
          <p:cNvPr id="13" name="TextBox 12"/>
          <p:cNvSpPr txBox="1"/>
          <p:nvPr/>
        </p:nvSpPr>
        <p:spPr>
          <a:xfrm>
            <a:off x="5391150" y="7696200"/>
            <a:ext cx="5671553" cy="369332"/>
          </a:xfrm>
          <a:prstGeom prst="rect">
            <a:avLst/>
          </a:prstGeom>
          <a:noFill/>
        </p:spPr>
        <p:txBody>
          <a:bodyPr wrap="none" rtlCol="0">
            <a:spAutoFit/>
          </a:bodyPr>
          <a:lstStyle/>
          <a:p>
            <a:r>
              <a:rPr lang="en-US" b="1" dirty="0" smtClean="0"/>
              <a:t>Figure 5</a:t>
            </a:r>
            <a:r>
              <a:rPr lang="en-US" dirty="0" smtClean="0"/>
              <a:t> :The Proposed </a:t>
            </a:r>
            <a:r>
              <a:rPr lang="en-US" dirty="0" err="1" smtClean="0"/>
              <a:t>MFSNet</a:t>
            </a:r>
            <a:r>
              <a:rPr lang="en-US" dirty="0" smtClean="0"/>
              <a:t> Model with Augmentation</a:t>
            </a:r>
            <a:endParaRPr lang="en-US" dirty="0"/>
          </a:p>
        </p:txBody>
      </p:sp>
      <p:sp>
        <p:nvSpPr>
          <p:cNvPr id="15" name="TextBox 14"/>
          <p:cNvSpPr txBox="1"/>
          <p:nvPr/>
        </p:nvSpPr>
        <p:spPr>
          <a:xfrm flipH="1">
            <a:off x="2615366" y="2996684"/>
            <a:ext cx="1402081" cy="923330"/>
          </a:xfrm>
          <a:prstGeom prst="rect">
            <a:avLst/>
          </a:prstGeom>
          <a:noFill/>
        </p:spPr>
        <p:txBody>
          <a:bodyPr wrap="square" rtlCol="0">
            <a:spAutoFit/>
          </a:bodyPr>
          <a:lstStyle/>
          <a:p>
            <a:r>
              <a:rPr lang="en-US" dirty="0" smtClean="0"/>
              <a:t>Augmented and without Augmented</a:t>
            </a:r>
            <a:endParaRPr lang="en-US" dirty="0"/>
          </a:p>
        </p:txBody>
      </p:sp>
    </p:spTree>
    <p:extLst>
      <p:ext uri="{BB962C8B-B14F-4D97-AF65-F5344CB8AC3E}">
        <p14:creationId xmlns:p14="http://schemas.microsoft.com/office/powerpoint/2010/main" val="3298796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13" name="TextBox 12"/>
          <p:cNvSpPr txBox="1"/>
          <p:nvPr/>
        </p:nvSpPr>
        <p:spPr>
          <a:xfrm>
            <a:off x="5391150" y="7696200"/>
            <a:ext cx="5380255" cy="369332"/>
          </a:xfrm>
          <a:prstGeom prst="rect">
            <a:avLst/>
          </a:prstGeom>
          <a:noFill/>
        </p:spPr>
        <p:txBody>
          <a:bodyPr wrap="none" rtlCol="0">
            <a:spAutoFit/>
          </a:bodyPr>
          <a:lstStyle/>
          <a:p>
            <a:r>
              <a:rPr lang="en-US" b="1" dirty="0" smtClean="0"/>
              <a:t>Figure 6</a:t>
            </a:r>
            <a:r>
              <a:rPr lang="en-US" dirty="0" smtClean="0"/>
              <a:t> </a:t>
            </a:r>
            <a:r>
              <a:rPr lang="en-US" dirty="0"/>
              <a:t>:</a:t>
            </a:r>
            <a:r>
              <a:rPr lang="en-US" dirty="0" smtClean="0"/>
              <a:t> </a:t>
            </a:r>
            <a:r>
              <a:rPr lang="en-US" dirty="0"/>
              <a:t>Architecture of the </a:t>
            </a:r>
            <a:r>
              <a:rPr lang="en-US" dirty="0" smtClean="0"/>
              <a:t>Reverse Attention </a:t>
            </a:r>
            <a:r>
              <a:rPr lang="en-US" dirty="0"/>
              <a:t>module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491" y="1142524"/>
            <a:ext cx="7505700" cy="6400800"/>
          </a:xfrm>
          <a:prstGeom prst="rect">
            <a:avLst/>
          </a:prstGeom>
        </p:spPr>
      </p:pic>
    </p:spTree>
    <p:extLst>
      <p:ext uri="{BB962C8B-B14F-4D97-AF65-F5344CB8AC3E}">
        <p14:creationId xmlns:p14="http://schemas.microsoft.com/office/powerpoint/2010/main" val="1157176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13" name="TextBox 12"/>
          <p:cNvSpPr txBox="1"/>
          <p:nvPr/>
        </p:nvSpPr>
        <p:spPr>
          <a:xfrm>
            <a:off x="5391150" y="7696200"/>
            <a:ext cx="5556329" cy="369332"/>
          </a:xfrm>
          <a:prstGeom prst="rect">
            <a:avLst/>
          </a:prstGeom>
          <a:noFill/>
        </p:spPr>
        <p:txBody>
          <a:bodyPr wrap="none" rtlCol="0">
            <a:spAutoFit/>
          </a:bodyPr>
          <a:lstStyle/>
          <a:p>
            <a:r>
              <a:rPr lang="en-US" b="1" dirty="0" smtClean="0"/>
              <a:t>Figure 7:  </a:t>
            </a:r>
            <a:r>
              <a:rPr lang="en-US" dirty="0"/>
              <a:t>Architecture of the </a:t>
            </a:r>
            <a:r>
              <a:rPr lang="en-US" dirty="0" smtClean="0"/>
              <a:t>Boundary Attention </a:t>
            </a:r>
            <a:r>
              <a:rPr lang="en-US" dirty="0"/>
              <a:t>module</a:t>
            </a:r>
            <a:endParaRPr lang="en-US"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325" y="962025"/>
            <a:ext cx="7905750" cy="6305550"/>
          </a:xfrm>
          <a:prstGeom prst="rect">
            <a:avLst/>
          </a:prstGeom>
        </p:spPr>
      </p:pic>
      <p:sp>
        <p:nvSpPr>
          <p:cNvPr id="2" name="TextBox 1"/>
          <p:cNvSpPr txBox="1"/>
          <p:nvPr/>
        </p:nvSpPr>
        <p:spPr>
          <a:xfrm>
            <a:off x="6550572" y="3745468"/>
            <a:ext cx="1529255" cy="276999"/>
          </a:xfrm>
          <a:prstGeom prst="rect">
            <a:avLst/>
          </a:prstGeom>
          <a:noFill/>
        </p:spPr>
        <p:txBody>
          <a:bodyPr wrap="square" rtlCol="0">
            <a:spAutoFit/>
          </a:bodyPr>
          <a:lstStyle/>
          <a:p>
            <a:r>
              <a:rPr lang="en-US" sz="1200" dirty="0" smtClean="0"/>
              <a:t>Data Transformation</a:t>
            </a:r>
            <a:endParaRPr lang="en-US" sz="1200" dirty="0"/>
          </a:p>
        </p:txBody>
      </p:sp>
    </p:spTree>
    <p:extLst>
      <p:ext uri="{BB962C8B-B14F-4D97-AF65-F5344CB8AC3E}">
        <p14:creationId xmlns:p14="http://schemas.microsoft.com/office/powerpoint/2010/main" val="475506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13" name="TextBox 12"/>
          <p:cNvSpPr txBox="1"/>
          <p:nvPr/>
        </p:nvSpPr>
        <p:spPr>
          <a:xfrm>
            <a:off x="5391150" y="7696200"/>
            <a:ext cx="4078489" cy="369332"/>
          </a:xfrm>
          <a:prstGeom prst="rect">
            <a:avLst/>
          </a:prstGeom>
          <a:noFill/>
        </p:spPr>
        <p:txBody>
          <a:bodyPr wrap="none" rtlCol="0">
            <a:spAutoFit/>
          </a:bodyPr>
          <a:lstStyle/>
          <a:p>
            <a:r>
              <a:rPr lang="en-US" b="1" dirty="0" smtClean="0"/>
              <a:t>Figure 8:  </a:t>
            </a:r>
            <a:r>
              <a:rPr lang="en-US" dirty="0"/>
              <a:t>Partial Parallel Decoder Module</a:t>
            </a:r>
            <a:endParaRPr lang="en-US"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49" y="1243012"/>
            <a:ext cx="11262533" cy="6129338"/>
          </a:xfrm>
          <a:prstGeom prst="rect">
            <a:avLst/>
          </a:prstGeom>
        </p:spPr>
      </p:pic>
    </p:spTree>
    <p:extLst>
      <p:ext uri="{BB962C8B-B14F-4D97-AF65-F5344CB8AC3E}">
        <p14:creationId xmlns:p14="http://schemas.microsoft.com/office/powerpoint/2010/main" val="367878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13" name="TextBox 12"/>
          <p:cNvSpPr txBox="1"/>
          <p:nvPr/>
        </p:nvSpPr>
        <p:spPr>
          <a:xfrm>
            <a:off x="5391150" y="7696200"/>
            <a:ext cx="3407728" cy="369332"/>
          </a:xfrm>
          <a:prstGeom prst="rect">
            <a:avLst/>
          </a:prstGeom>
          <a:noFill/>
        </p:spPr>
        <p:txBody>
          <a:bodyPr wrap="none" rtlCol="0">
            <a:spAutoFit/>
          </a:bodyPr>
          <a:lstStyle/>
          <a:p>
            <a:r>
              <a:rPr lang="en-US" b="1" dirty="0" smtClean="0"/>
              <a:t>Figure 8:  </a:t>
            </a:r>
            <a:r>
              <a:rPr lang="en-US" dirty="0" smtClean="0"/>
              <a:t>Intersection Over Union </a:t>
            </a:r>
            <a:endParaRPr lang="en-US"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656" y="1699096"/>
            <a:ext cx="7851087" cy="5540922"/>
          </a:xfrm>
          <a:prstGeom prst="rect">
            <a:avLst/>
          </a:prstGeom>
        </p:spPr>
      </p:pic>
    </p:spTree>
    <p:extLst>
      <p:ext uri="{BB962C8B-B14F-4D97-AF65-F5344CB8AC3E}">
        <p14:creationId xmlns:p14="http://schemas.microsoft.com/office/powerpoint/2010/main" val="2329355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Methodology cont..</a:t>
            </a:r>
            <a:endParaRPr lang="en-US" sz="4800" dirty="0">
              <a:latin typeface="Verdana" panose="020B0604030504040204" pitchFamily="34" charset="0"/>
              <a:ea typeface="Verdana" panose="020B0604030504040204" pitchFamily="34" charset="0"/>
            </a:endParaRPr>
          </a:p>
        </p:txBody>
      </p:sp>
      <p:sp>
        <p:nvSpPr>
          <p:cNvPr id="13" name="TextBox 12"/>
          <p:cNvSpPr txBox="1"/>
          <p:nvPr/>
        </p:nvSpPr>
        <p:spPr>
          <a:xfrm>
            <a:off x="5596102" y="7175938"/>
            <a:ext cx="2588209" cy="369332"/>
          </a:xfrm>
          <a:prstGeom prst="rect">
            <a:avLst/>
          </a:prstGeom>
          <a:noFill/>
        </p:spPr>
        <p:txBody>
          <a:bodyPr wrap="none" rtlCol="0">
            <a:spAutoFit/>
          </a:bodyPr>
          <a:lstStyle/>
          <a:p>
            <a:r>
              <a:rPr lang="en-US" b="1" dirty="0" smtClean="0"/>
              <a:t>Figure 8:  </a:t>
            </a:r>
            <a:r>
              <a:rPr lang="en-US" dirty="0" smtClean="0"/>
              <a:t>Dice Coefficient</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158" y="2163929"/>
            <a:ext cx="10058400" cy="4741817"/>
          </a:xfrm>
          <a:prstGeom prst="rect">
            <a:avLst/>
          </a:prstGeom>
        </p:spPr>
      </p:pic>
    </p:spTree>
    <p:extLst>
      <p:ext uri="{BB962C8B-B14F-4D97-AF65-F5344CB8AC3E}">
        <p14:creationId xmlns:p14="http://schemas.microsoft.com/office/powerpoint/2010/main" val="20116173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81100" y="1284803"/>
            <a:ext cx="3310522" cy="707886"/>
          </a:xfrm>
          <a:prstGeom prst="rect">
            <a:avLst/>
          </a:prstGeom>
          <a:noFill/>
        </p:spPr>
        <p:txBody>
          <a:bodyPr wrap="none" rtlCol="0">
            <a:spAutoFit/>
          </a:bodyPr>
          <a:lstStyle/>
          <a:p>
            <a:pPr marL="571500" indent="-571500">
              <a:buFont typeface="Arial" panose="020B0604020202020204" pitchFamily="34" charset="0"/>
              <a:buChar char="•"/>
            </a:pPr>
            <a:r>
              <a:rPr lang="en-US" sz="4000" dirty="0" smtClean="0">
                <a:latin typeface="Verdana" panose="020B0604030504040204" pitchFamily="34" charset="0"/>
                <a:ea typeface="Verdana" panose="020B0604030504040204" pitchFamily="34" charset="0"/>
              </a:rPr>
              <a:t>Data Split</a:t>
            </a:r>
            <a:endParaRPr lang="en-US" sz="4000" dirty="0">
              <a:latin typeface="Verdana" panose="020B0604030504040204" pitchFamily="34" charset="0"/>
              <a:ea typeface="Verdana" panose="020B060403050404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826218552"/>
              </p:ext>
            </p:extLst>
          </p:nvPr>
        </p:nvGraphicFramePr>
        <p:xfrm>
          <a:off x="1181100" y="2995731"/>
          <a:ext cx="11982450" cy="2113057"/>
        </p:xfrm>
        <a:graphic>
          <a:graphicData uri="http://schemas.openxmlformats.org/drawingml/2006/table">
            <a:tbl>
              <a:tblPr firstRow="1" firstCol="1" bandRow="1">
                <a:tableStyleId>{69012ECD-51FC-41F1-AA8D-1B2483CD663E}</a:tableStyleId>
              </a:tblPr>
              <a:tblGrid>
                <a:gridCol w="3590754">
                  <a:extLst>
                    <a:ext uri="{9D8B030D-6E8A-4147-A177-3AD203B41FA5}">
                      <a16:colId xmlns:a16="http://schemas.microsoft.com/office/drawing/2014/main" val="2631404690"/>
                    </a:ext>
                  </a:extLst>
                </a:gridCol>
                <a:gridCol w="4195848">
                  <a:extLst>
                    <a:ext uri="{9D8B030D-6E8A-4147-A177-3AD203B41FA5}">
                      <a16:colId xmlns:a16="http://schemas.microsoft.com/office/drawing/2014/main" val="3626890087"/>
                    </a:ext>
                  </a:extLst>
                </a:gridCol>
                <a:gridCol w="4195848">
                  <a:extLst>
                    <a:ext uri="{9D8B030D-6E8A-4147-A177-3AD203B41FA5}">
                      <a16:colId xmlns:a16="http://schemas.microsoft.com/office/drawing/2014/main" val="1149956638"/>
                    </a:ext>
                  </a:extLst>
                </a:gridCol>
              </a:tblGrid>
              <a:tr h="832897">
                <a:tc>
                  <a:txBody>
                    <a:bodyPr/>
                    <a:lstStyle/>
                    <a:p>
                      <a:pPr algn="ctr">
                        <a:lnSpc>
                          <a:spcPct val="150000"/>
                        </a:lnSpc>
                        <a:spcAft>
                          <a:spcPts val="800"/>
                        </a:spcAft>
                      </a:pPr>
                      <a:r>
                        <a:rPr lang="en-US" sz="2800" dirty="0" smtClean="0">
                          <a:effectLst/>
                          <a:latin typeface="Verdana" panose="020B0604030504040204" pitchFamily="34" charset="0"/>
                          <a:ea typeface="Verdana" panose="020B0604030504040204" pitchFamily="34" charset="0"/>
                          <a:cs typeface="+mn-cs"/>
                        </a:rPr>
                        <a:t>Training</a:t>
                      </a:r>
                      <a:r>
                        <a:rPr lang="en-US" sz="2800" baseline="0" dirty="0" smtClean="0">
                          <a:effectLst/>
                          <a:latin typeface="Verdana" panose="020B0604030504040204" pitchFamily="34" charset="0"/>
                          <a:ea typeface="Verdana" panose="020B0604030504040204" pitchFamily="34" charset="0"/>
                          <a:cs typeface="+mn-cs"/>
                        </a:rPr>
                        <a:t> Images(60%)</a:t>
                      </a:r>
                      <a:endParaRPr lang="en-US" sz="28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800" b="1" dirty="0" smtClean="0">
                          <a:effectLst/>
                          <a:latin typeface="Verdana" panose="020B0604030504040204" pitchFamily="34" charset="0"/>
                          <a:ea typeface="Verdana" panose="020B0604030504040204" pitchFamily="34" charset="0"/>
                          <a:cs typeface="+mn-cs"/>
                        </a:rPr>
                        <a:t>Validation Images(20%)</a:t>
                      </a:r>
                      <a:endParaRPr lang="en-US" sz="2800" b="1"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800" b="1" dirty="0" smtClean="0">
                          <a:effectLst/>
                          <a:latin typeface="Verdana" panose="020B0604030504040204" pitchFamily="34" charset="0"/>
                          <a:ea typeface="Verdana" panose="020B0604030504040204" pitchFamily="34" charset="0"/>
                          <a:cs typeface="Iskoola Pota"/>
                        </a:rPr>
                        <a:t>Testing Images(20%)</a:t>
                      </a:r>
                      <a:endParaRPr lang="en-US" sz="2800" b="1"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970433419"/>
                  </a:ext>
                </a:extLst>
              </a:tr>
              <a:tr h="832897">
                <a:tc>
                  <a:txBody>
                    <a:bodyPr/>
                    <a:lstStyle/>
                    <a:p>
                      <a:pPr algn="ctr">
                        <a:lnSpc>
                          <a:spcPct val="150000"/>
                        </a:lnSpc>
                        <a:spcAft>
                          <a:spcPts val="800"/>
                        </a:spcAft>
                      </a:pPr>
                      <a:r>
                        <a:rPr lang="en-US" sz="2400" b="1" dirty="0" smtClean="0">
                          <a:effectLst/>
                          <a:latin typeface="Verdana" panose="020B0604030504040204" pitchFamily="34" charset="0"/>
                          <a:ea typeface="Verdana" panose="020B0604030504040204" pitchFamily="34" charset="0"/>
                          <a:cs typeface="Iskoola Pota"/>
                        </a:rPr>
                        <a:t>600</a:t>
                      </a:r>
                      <a:endParaRPr lang="en-US" sz="2400" b="1"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400" b="1" dirty="0" smtClean="0">
                          <a:effectLst/>
                          <a:latin typeface="Verdana" panose="020B0604030504040204" pitchFamily="34" charset="0"/>
                          <a:ea typeface="Verdana" panose="020B0604030504040204" pitchFamily="34" charset="0"/>
                          <a:cs typeface="Iskoola Pota"/>
                        </a:rPr>
                        <a:t>200</a:t>
                      </a:r>
                      <a:endParaRPr lang="en-US" sz="2400" b="1"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400" b="1" dirty="0" smtClean="0">
                          <a:effectLst/>
                          <a:latin typeface="Verdana" panose="020B0604030504040204" pitchFamily="34" charset="0"/>
                          <a:ea typeface="Verdana" panose="020B0604030504040204" pitchFamily="34" charset="0"/>
                          <a:cs typeface="Iskoola Pota"/>
                        </a:rPr>
                        <a:t>200</a:t>
                      </a:r>
                      <a:endParaRPr lang="en-US" sz="2400" b="1"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2074488656"/>
                  </a:ext>
                </a:extLst>
              </a:tr>
            </a:tbl>
          </a:graphicData>
        </a:graphic>
      </p:graphicFrame>
      <p:sp>
        <p:nvSpPr>
          <p:cNvPr id="5"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Experimental Setup</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09044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805868" y="0"/>
            <a:ext cx="4824532" cy="8229600"/>
          </a:xfrm>
          <a:prstGeom prst="rect">
            <a:avLst/>
          </a:prstGeom>
          <a:effectLst>
            <a:softEdge rad="63500"/>
          </a:effectLst>
        </p:spPr>
      </p:pic>
      <p:sp>
        <p:nvSpPr>
          <p:cNvPr id="5" name="Text 1"/>
          <p:cNvSpPr/>
          <p:nvPr/>
        </p:nvSpPr>
        <p:spPr>
          <a:xfrm>
            <a:off x="121623" y="235118"/>
            <a:ext cx="9684245" cy="775454"/>
          </a:xfrm>
          <a:prstGeom prst="rect">
            <a:avLst/>
          </a:prstGeom>
          <a:noFill/>
          <a:ln>
            <a:solidFill>
              <a:schemeClr val="tx1"/>
            </a:solidFill>
          </a:ln>
        </p:spPr>
        <p:txBody>
          <a:bodyPr wrap="none" rtlCol="0" anchor="t"/>
          <a:lstStyle/>
          <a:p>
            <a:pPr marL="0" indent="0" algn="ctr">
              <a:lnSpc>
                <a:spcPts val="6106"/>
              </a:lnSpc>
              <a:buNone/>
            </a:pPr>
            <a:r>
              <a:rPr lang="en-US" sz="4800" dirty="0">
                <a:solidFill>
                  <a:srgbClr val="1B1B27"/>
                </a:solidFill>
                <a:latin typeface="Verdana" panose="020B0604030504040204" pitchFamily="34" charset="0"/>
                <a:ea typeface="Verdana" panose="020B0604030504040204" pitchFamily="34" charset="0"/>
                <a:cs typeface="Raleway" pitchFamily="34" charset="-120"/>
              </a:rPr>
              <a:t>Overview</a:t>
            </a:r>
            <a:endParaRPr lang="en-US" sz="4800" dirty="0">
              <a:latin typeface="Verdana" panose="020B0604030504040204" pitchFamily="34" charset="0"/>
              <a:ea typeface="Verdana" panose="020B0604030504040204" pitchFamily="34" charset="0"/>
            </a:endParaRPr>
          </a:p>
        </p:txBody>
      </p:sp>
      <p:sp>
        <p:nvSpPr>
          <p:cNvPr id="23" name="Rectangle 22"/>
          <p:cNvSpPr/>
          <p:nvPr/>
        </p:nvSpPr>
        <p:spPr>
          <a:xfrm>
            <a:off x="321648" y="1010572"/>
            <a:ext cx="9405818" cy="701730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Abstract</a:t>
            </a:r>
          </a:p>
          <a:p>
            <a:pPr marL="285750" indent="-285750" algn="just">
              <a:lnSpc>
                <a:spcPct val="150000"/>
              </a:lnSpc>
              <a:buFont typeface="Wingdings" panose="05000000000000000000" pitchFamily="2" charset="2"/>
              <a:buChar char="Ø"/>
            </a:pPr>
            <a:r>
              <a:rPr lang="en-US" sz="2500" dirty="0" smtClean="0">
                <a:latin typeface="Verdana" panose="020B0604030504040204" pitchFamily="34" charset="0"/>
                <a:ea typeface="Verdana" panose="020B0604030504040204" pitchFamily="34" charset="0"/>
              </a:rPr>
              <a:t>Introduction</a:t>
            </a:r>
          </a:p>
          <a:p>
            <a:pPr marL="285750" indent="-285750" algn="just">
              <a:lnSpc>
                <a:spcPct val="150000"/>
              </a:lnSpc>
              <a:buFont typeface="Wingdings" panose="05000000000000000000" pitchFamily="2" charset="2"/>
              <a:buChar char="Ø"/>
            </a:pPr>
            <a:r>
              <a:rPr lang="en-US" sz="2500" dirty="0" smtClean="0">
                <a:latin typeface="Verdana" panose="020B0604030504040204" pitchFamily="34" charset="0"/>
                <a:ea typeface="Verdana" panose="020B0604030504040204" pitchFamily="34" charset="0"/>
              </a:rPr>
              <a:t>Objectives</a:t>
            </a:r>
            <a:endParaRPr lang="en-US" sz="2500" dirty="0">
              <a:latin typeface="Verdana" panose="020B0604030504040204" pitchFamily="34" charset="0"/>
              <a:ea typeface="Verdana" panose="020B0604030504040204" pitchFamily="34" charset="0"/>
            </a:endParaRP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Contribution</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Related Works</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Background</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Methodology</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Experimental Setup</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Results and Discussion</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Conclusion</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Future Works</a:t>
            </a:r>
          </a:p>
          <a:p>
            <a:pPr marL="285750" indent="-285750" algn="just">
              <a:lnSpc>
                <a:spcPct val="150000"/>
              </a:lnSpc>
              <a:buFont typeface="Wingdings" panose="05000000000000000000" pitchFamily="2" charset="2"/>
              <a:buChar char="Ø"/>
            </a:pPr>
            <a:r>
              <a:rPr lang="en-US" sz="2500" dirty="0">
                <a:latin typeface="Verdana" panose="020B0604030504040204" pitchFamily="34" charset="0"/>
                <a:ea typeface="Verdana" panose="020B0604030504040204" pitchFamily="34" charset="0"/>
              </a:rPr>
              <a:t>References</a:t>
            </a:r>
          </a:p>
        </p:txBody>
      </p:sp>
    </p:spTree>
    <p:extLst>
      <p:ext uri="{BB962C8B-B14F-4D97-AF65-F5344CB8AC3E}">
        <p14:creationId xmlns:p14="http://schemas.microsoft.com/office/powerpoint/2010/main" val="2792733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Experimental Setup cont..</a:t>
            </a:r>
            <a:endParaRPr lang="en-US" sz="4800" dirty="0">
              <a:latin typeface="Verdana" panose="020B0604030504040204" pitchFamily="34" charset="0"/>
              <a:ea typeface="Verdana" panose="020B0604030504040204" pitchFamily="34" charset="0"/>
            </a:endParaRPr>
          </a:p>
        </p:txBody>
      </p:sp>
      <p:sp>
        <p:nvSpPr>
          <p:cNvPr id="15" name="TextBox 14"/>
          <p:cNvSpPr txBox="1"/>
          <p:nvPr/>
        </p:nvSpPr>
        <p:spPr>
          <a:xfrm>
            <a:off x="1070741" y="1124655"/>
            <a:ext cx="6203045" cy="707886"/>
          </a:xfrm>
          <a:prstGeom prst="rect">
            <a:avLst/>
          </a:prstGeom>
          <a:noFill/>
        </p:spPr>
        <p:txBody>
          <a:bodyPr wrap="none" rtlCol="0">
            <a:spAutoFit/>
          </a:bodyPr>
          <a:lstStyle/>
          <a:p>
            <a:pPr marL="571500" indent="-571500">
              <a:buFont typeface="Wingdings" panose="05000000000000000000" pitchFamily="2" charset="2"/>
              <a:buChar char="§"/>
            </a:pPr>
            <a:r>
              <a:rPr lang="en-US" sz="4000" dirty="0" smtClean="0">
                <a:latin typeface="Verdana" panose="020B0604030504040204" pitchFamily="34" charset="0"/>
                <a:ea typeface="Verdana" panose="020B0604030504040204" pitchFamily="34" charset="0"/>
              </a:rPr>
              <a:t>Image Augmentation</a:t>
            </a:r>
            <a:endParaRPr lang="en-US" sz="4000" dirty="0">
              <a:latin typeface="Verdana" panose="020B0604030504040204" pitchFamily="34" charset="0"/>
              <a:ea typeface="Verdana" panose="020B0604030504040204" pitchFamily="34" charset="0"/>
            </a:endParaRPr>
          </a:p>
        </p:txBody>
      </p:sp>
      <p:sp>
        <p:nvSpPr>
          <p:cNvPr id="16" name="TextBox 15"/>
          <p:cNvSpPr txBox="1"/>
          <p:nvPr/>
        </p:nvSpPr>
        <p:spPr>
          <a:xfrm flipH="1">
            <a:off x="1969375" y="1967549"/>
            <a:ext cx="10386848" cy="461665"/>
          </a:xfrm>
          <a:prstGeom prst="rect">
            <a:avLst/>
          </a:prstGeom>
          <a:noFill/>
        </p:spPr>
        <p:txBody>
          <a:bodyPr wrap="square" rtlCol="0">
            <a:spAutoFit/>
          </a:bodyPr>
          <a:lstStyle/>
          <a:p>
            <a:r>
              <a:rPr lang="en-US" sz="2400" dirty="0"/>
              <a:t>Initially, image augmentation is performed using various filters, as shown below:</a:t>
            </a:r>
          </a:p>
        </p:txBody>
      </p:sp>
      <p:graphicFrame>
        <p:nvGraphicFramePr>
          <p:cNvPr id="17" name="Table 16"/>
          <p:cNvGraphicFramePr>
            <a:graphicFrameLocks noGrp="1"/>
          </p:cNvGraphicFramePr>
          <p:nvPr>
            <p:extLst>
              <p:ext uri="{D42A27DB-BD31-4B8C-83A1-F6EECF244321}">
                <p14:modId xmlns:p14="http://schemas.microsoft.com/office/powerpoint/2010/main" val="3230489349"/>
              </p:ext>
            </p:extLst>
          </p:nvPr>
        </p:nvGraphicFramePr>
        <p:xfrm>
          <a:off x="1969375" y="2693740"/>
          <a:ext cx="10989879" cy="5186707"/>
        </p:xfrm>
        <a:graphic>
          <a:graphicData uri="http://schemas.openxmlformats.org/drawingml/2006/table">
            <a:tbl>
              <a:tblPr firstRow="1" firstCol="1" bandRow="1">
                <a:tableStyleId>{69012ECD-51FC-41F1-AA8D-1B2483CD663E}</a:tableStyleId>
              </a:tblPr>
              <a:tblGrid>
                <a:gridCol w="5647166">
                  <a:extLst>
                    <a:ext uri="{9D8B030D-6E8A-4147-A177-3AD203B41FA5}">
                      <a16:colId xmlns:a16="http://schemas.microsoft.com/office/drawing/2014/main" val="2631404690"/>
                    </a:ext>
                  </a:extLst>
                </a:gridCol>
                <a:gridCol w="5342713">
                  <a:extLst>
                    <a:ext uri="{9D8B030D-6E8A-4147-A177-3AD203B41FA5}">
                      <a16:colId xmlns:a16="http://schemas.microsoft.com/office/drawing/2014/main" val="3626890087"/>
                    </a:ext>
                  </a:extLst>
                </a:gridCol>
              </a:tblGrid>
              <a:tr h="1040030">
                <a:tc gridSpan="2">
                  <a:txBody>
                    <a:bodyPr/>
                    <a:lstStyle/>
                    <a:p>
                      <a:pPr algn="ctr">
                        <a:lnSpc>
                          <a:spcPct val="150000"/>
                        </a:lnSpc>
                        <a:spcAft>
                          <a:spcPts val="0"/>
                        </a:spcAft>
                      </a:pPr>
                      <a:r>
                        <a:rPr lang="en-US" sz="2800" dirty="0">
                          <a:effectLst/>
                          <a:latin typeface="Verdana" panose="020B0604030504040204" pitchFamily="34" charset="0"/>
                          <a:ea typeface="Verdana" panose="020B0604030504040204" pitchFamily="34" charset="0"/>
                        </a:rPr>
                        <a:t>Training Augmentation Range</a:t>
                      </a:r>
                      <a:endParaRPr lang="en-US" sz="2800" dirty="0">
                        <a:effectLst/>
                        <a:latin typeface="Verdana" panose="020B0604030504040204" pitchFamily="34" charset="0"/>
                        <a:ea typeface="Verdana" panose="020B0604030504040204" pitchFamily="34" charset="0"/>
                        <a:cs typeface="Iskoola Pota"/>
                      </a:endParaRPr>
                    </a:p>
                  </a:txBody>
                  <a:tcPr marL="68580" marR="68580" marT="0" marB="0" anchor="ctr"/>
                </a:tc>
                <a:tc hMerge="1">
                  <a:txBody>
                    <a:bodyPr/>
                    <a:lstStyle/>
                    <a:p>
                      <a:endParaRPr lang="en-US"/>
                    </a:p>
                  </a:txBody>
                  <a:tcPr/>
                </a:tc>
                <a:extLst>
                  <a:ext uri="{0D108BD9-81ED-4DB2-BD59-A6C34878D82A}">
                    <a16:rowId xmlns:a16="http://schemas.microsoft.com/office/drawing/2014/main" val="797775348"/>
                  </a:ext>
                </a:extLst>
              </a:tr>
              <a:tr h="832897">
                <a:tc>
                  <a:txBody>
                    <a:bodyPr/>
                    <a:lstStyle/>
                    <a:p>
                      <a:pPr algn="ctr">
                        <a:lnSpc>
                          <a:spcPct val="150000"/>
                        </a:lnSpc>
                        <a:spcAft>
                          <a:spcPts val="800"/>
                        </a:spcAft>
                      </a:pPr>
                      <a:r>
                        <a:rPr lang="en-US" sz="2800" dirty="0">
                          <a:effectLst/>
                          <a:latin typeface="Verdana" panose="020B0604030504040204" pitchFamily="34" charset="0"/>
                          <a:ea typeface="Verdana" panose="020B0604030504040204" pitchFamily="34" charset="0"/>
                        </a:rPr>
                        <a:t>Method</a:t>
                      </a:r>
                      <a:endParaRPr lang="en-US" sz="28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800" b="1" dirty="0">
                          <a:effectLst/>
                          <a:latin typeface="Verdana" panose="020B0604030504040204" pitchFamily="34" charset="0"/>
                          <a:ea typeface="Verdana" panose="020B0604030504040204" pitchFamily="34" charset="0"/>
                        </a:rPr>
                        <a:t>Images and Masks</a:t>
                      </a:r>
                      <a:endParaRPr lang="en-US" sz="2800" b="1"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970433419"/>
                  </a:ext>
                </a:extLst>
              </a:tr>
              <a:tr h="832897">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Rotation</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{-50% – 50%}</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2074488656"/>
                  </a:ext>
                </a:extLst>
              </a:tr>
              <a:tr h="832897">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Contrast</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a:effectLst/>
                          <a:latin typeface="Verdana" panose="020B0604030504040204" pitchFamily="34" charset="0"/>
                          <a:ea typeface="Verdana" panose="020B0604030504040204" pitchFamily="34" charset="0"/>
                        </a:rPr>
                        <a:t>{-50% – 50%}</a:t>
                      </a:r>
                      <a:endParaRPr lang="en-US" sz="200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427260339"/>
                  </a:ext>
                </a:extLst>
              </a:tr>
              <a:tr h="815089">
                <a:tc>
                  <a:txBody>
                    <a:bodyPr/>
                    <a:lstStyle/>
                    <a:p>
                      <a:pPr algn="ctr">
                        <a:lnSpc>
                          <a:spcPct val="150000"/>
                        </a:lnSpc>
                        <a:spcAft>
                          <a:spcPts val="800"/>
                        </a:spcAft>
                      </a:pPr>
                      <a:r>
                        <a:rPr lang="en-US" sz="2000" dirty="0" smtClean="0">
                          <a:effectLst/>
                          <a:latin typeface="Verdana" panose="020B0604030504040204" pitchFamily="34" charset="0"/>
                          <a:ea typeface="Verdana" panose="020B0604030504040204" pitchFamily="34" charset="0"/>
                        </a:rPr>
                        <a:t>Resize(Zoom)</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{-10% – 10%}</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672202734"/>
                  </a:ext>
                </a:extLst>
              </a:tr>
              <a:tr h="832897">
                <a:tc>
                  <a:txBody>
                    <a:bodyPr/>
                    <a:lstStyle/>
                    <a:p>
                      <a:pPr algn="ctr">
                        <a:lnSpc>
                          <a:spcPct val="150000"/>
                        </a:lnSpc>
                        <a:spcAft>
                          <a:spcPts val="800"/>
                        </a:spcAft>
                      </a:pPr>
                      <a:r>
                        <a:rPr lang="en-US" sz="2000" dirty="0" smtClean="0">
                          <a:effectLst/>
                          <a:latin typeface="Verdana" panose="020B0604030504040204" pitchFamily="34" charset="0"/>
                          <a:ea typeface="Verdana" panose="020B0604030504040204" pitchFamily="34" charset="0"/>
                        </a:rPr>
                        <a:t>Inverse Resize(Inverse Zoom)</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{-10% – 10%}</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419023747"/>
                  </a:ext>
                </a:extLst>
              </a:tr>
            </a:tbl>
          </a:graphicData>
        </a:graphic>
      </p:graphicFrame>
    </p:spTree>
    <p:extLst>
      <p:ext uri="{BB962C8B-B14F-4D97-AF65-F5344CB8AC3E}">
        <p14:creationId xmlns:p14="http://schemas.microsoft.com/office/powerpoint/2010/main" val="830439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09650" y="1312456"/>
            <a:ext cx="6203045" cy="707886"/>
          </a:xfrm>
          <a:prstGeom prst="rect">
            <a:avLst/>
          </a:prstGeom>
          <a:noFill/>
        </p:spPr>
        <p:txBody>
          <a:bodyPr wrap="none" rtlCol="0">
            <a:spAutoFit/>
          </a:bodyPr>
          <a:lstStyle/>
          <a:p>
            <a:pPr marL="571500" indent="-571500">
              <a:buFont typeface="Arial" panose="020B0604020202020204" pitchFamily="34" charset="0"/>
              <a:buChar char="•"/>
            </a:pPr>
            <a:r>
              <a:rPr lang="en-US" sz="4000" dirty="0" smtClean="0">
                <a:latin typeface="Verdana" panose="020B0604030504040204" pitchFamily="34" charset="0"/>
                <a:ea typeface="Verdana" panose="020B0604030504040204" pitchFamily="34" charset="0"/>
              </a:rPr>
              <a:t>Image Augmentation</a:t>
            </a:r>
            <a:endParaRPr lang="en-US" sz="4000" dirty="0">
              <a:latin typeface="Verdana" panose="020B0604030504040204" pitchFamily="34" charset="0"/>
              <a:ea typeface="Verdana" panose="020B060403050404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78882077"/>
              </p:ext>
            </p:extLst>
          </p:nvPr>
        </p:nvGraphicFramePr>
        <p:xfrm>
          <a:off x="1009650" y="2343151"/>
          <a:ext cx="12515850" cy="5295899"/>
        </p:xfrm>
        <a:graphic>
          <a:graphicData uri="http://schemas.openxmlformats.org/drawingml/2006/table">
            <a:tbl>
              <a:tblPr firstRow="1" firstCol="1" bandRow="1">
                <a:tableStyleId>{69012ECD-51FC-41F1-AA8D-1B2483CD663E}</a:tableStyleId>
              </a:tblPr>
              <a:tblGrid>
                <a:gridCol w="6099385">
                  <a:extLst>
                    <a:ext uri="{9D8B030D-6E8A-4147-A177-3AD203B41FA5}">
                      <a16:colId xmlns:a16="http://schemas.microsoft.com/office/drawing/2014/main" val="3080652677"/>
                    </a:ext>
                  </a:extLst>
                </a:gridCol>
                <a:gridCol w="6416465">
                  <a:extLst>
                    <a:ext uri="{9D8B030D-6E8A-4147-A177-3AD203B41FA5}">
                      <a16:colId xmlns:a16="http://schemas.microsoft.com/office/drawing/2014/main" val="2428085721"/>
                    </a:ext>
                  </a:extLst>
                </a:gridCol>
              </a:tblGrid>
              <a:tr h="1014793">
                <a:tc gridSpan="2">
                  <a:txBody>
                    <a:bodyPr/>
                    <a:lstStyle/>
                    <a:p>
                      <a:pPr algn="ctr">
                        <a:lnSpc>
                          <a:spcPct val="150000"/>
                        </a:lnSpc>
                        <a:spcAft>
                          <a:spcPts val="0"/>
                        </a:spcAft>
                      </a:pPr>
                      <a:r>
                        <a:rPr lang="en-US" sz="2800" dirty="0">
                          <a:effectLst/>
                          <a:latin typeface="Verdana" panose="020B0604030504040204" pitchFamily="34" charset="0"/>
                          <a:ea typeface="Verdana" panose="020B0604030504040204" pitchFamily="34" charset="0"/>
                        </a:rPr>
                        <a:t>Testing Augmentation Range</a:t>
                      </a:r>
                      <a:endParaRPr lang="en-US" sz="2800" dirty="0">
                        <a:effectLst/>
                        <a:latin typeface="Verdana" panose="020B0604030504040204" pitchFamily="34" charset="0"/>
                        <a:ea typeface="Verdana" panose="020B0604030504040204" pitchFamily="34" charset="0"/>
                        <a:cs typeface="Iskoola Pota"/>
                      </a:endParaRPr>
                    </a:p>
                  </a:txBody>
                  <a:tcPr marL="68580" marR="68580" marT="0" marB="0"/>
                </a:tc>
                <a:tc hMerge="1">
                  <a:txBody>
                    <a:bodyPr/>
                    <a:lstStyle/>
                    <a:p>
                      <a:endParaRPr lang="en-US"/>
                    </a:p>
                  </a:txBody>
                  <a:tcPr/>
                </a:tc>
                <a:extLst>
                  <a:ext uri="{0D108BD9-81ED-4DB2-BD59-A6C34878D82A}">
                    <a16:rowId xmlns:a16="http://schemas.microsoft.com/office/drawing/2014/main" val="2967777342"/>
                  </a:ext>
                </a:extLst>
              </a:tr>
              <a:tr h="1054499">
                <a:tc>
                  <a:txBody>
                    <a:bodyPr/>
                    <a:lstStyle/>
                    <a:p>
                      <a:pPr algn="ctr">
                        <a:lnSpc>
                          <a:spcPct val="150000"/>
                        </a:lnSpc>
                        <a:spcAft>
                          <a:spcPts val="800"/>
                        </a:spcAft>
                      </a:pPr>
                      <a:r>
                        <a:rPr lang="en-US" sz="2800" dirty="0">
                          <a:effectLst/>
                          <a:latin typeface="Verdana" panose="020B0604030504040204" pitchFamily="34" charset="0"/>
                          <a:ea typeface="Verdana" panose="020B0604030504040204" pitchFamily="34" charset="0"/>
                        </a:rPr>
                        <a:t>Method</a:t>
                      </a:r>
                      <a:endParaRPr lang="en-US" sz="2800" b="1"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800" b="1" dirty="0">
                          <a:effectLst/>
                          <a:latin typeface="Verdana" panose="020B0604030504040204" pitchFamily="34" charset="0"/>
                          <a:ea typeface="Verdana" panose="020B0604030504040204" pitchFamily="34" charset="0"/>
                        </a:rPr>
                        <a:t>Images and Masks</a:t>
                      </a:r>
                      <a:endParaRPr lang="en-US" sz="2800" b="1"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771526265"/>
                  </a:ext>
                </a:extLst>
              </a:tr>
              <a:tr h="1086054">
                <a:tc>
                  <a:txBody>
                    <a:bodyPr/>
                    <a:lstStyle/>
                    <a:p>
                      <a:pPr algn="ctr">
                        <a:lnSpc>
                          <a:spcPct val="150000"/>
                        </a:lnSpc>
                        <a:spcAft>
                          <a:spcPts val="800"/>
                        </a:spcAft>
                      </a:pPr>
                      <a:r>
                        <a:rPr lang="en-US" sz="2000" b="0" dirty="0">
                          <a:effectLst/>
                          <a:latin typeface="Verdana" panose="020B0604030504040204" pitchFamily="34" charset="0"/>
                          <a:ea typeface="Verdana" panose="020B0604030504040204" pitchFamily="34" charset="0"/>
                        </a:rPr>
                        <a:t>Rotation</a:t>
                      </a:r>
                      <a:endParaRPr lang="en-US" sz="2000" b="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a:effectLst/>
                          <a:latin typeface="Verdana" panose="020B0604030504040204" pitchFamily="34" charset="0"/>
                          <a:ea typeface="Verdana" panose="020B0604030504040204" pitchFamily="34" charset="0"/>
                        </a:rPr>
                        <a:t>{-50% – 50%}</a:t>
                      </a:r>
                      <a:endParaRPr lang="en-US" sz="200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391354840"/>
                  </a:ext>
                </a:extLst>
              </a:tr>
              <a:tr h="1054499">
                <a:tc>
                  <a:txBody>
                    <a:bodyPr/>
                    <a:lstStyle/>
                    <a:p>
                      <a:pPr algn="ctr">
                        <a:lnSpc>
                          <a:spcPct val="150000"/>
                        </a:lnSpc>
                        <a:spcAft>
                          <a:spcPts val="800"/>
                        </a:spcAft>
                      </a:pPr>
                      <a:r>
                        <a:rPr lang="en-US" sz="2000" b="0" dirty="0">
                          <a:effectLst/>
                          <a:latin typeface="Verdana" panose="020B0604030504040204" pitchFamily="34" charset="0"/>
                          <a:ea typeface="Verdana" panose="020B0604030504040204" pitchFamily="34" charset="0"/>
                        </a:rPr>
                        <a:t>Contrast</a:t>
                      </a:r>
                      <a:endParaRPr lang="en-US" sz="2000" b="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a:effectLst/>
                          <a:latin typeface="Verdana" panose="020B0604030504040204" pitchFamily="34" charset="0"/>
                          <a:ea typeface="Verdana" panose="020B0604030504040204" pitchFamily="34" charset="0"/>
                        </a:rPr>
                        <a:t>{-50% – 50%}</a:t>
                      </a:r>
                      <a:endParaRPr lang="en-US" sz="200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970195337"/>
                  </a:ext>
                </a:extLst>
              </a:tr>
              <a:tr h="1086054">
                <a:tc>
                  <a:txBody>
                    <a:bodyPr/>
                    <a:lstStyle/>
                    <a:p>
                      <a:pPr algn="ctr">
                        <a:lnSpc>
                          <a:spcPct val="150000"/>
                        </a:lnSpc>
                        <a:spcAft>
                          <a:spcPts val="800"/>
                        </a:spcAft>
                      </a:pPr>
                      <a:r>
                        <a:rPr lang="en-US" sz="2000" b="0" dirty="0" smtClean="0">
                          <a:effectLst/>
                          <a:latin typeface="Verdana" panose="020B0604030504040204" pitchFamily="34" charset="0"/>
                          <a:ea typeface="Verdana" panose="020B0604030504040204" pitchFamily="34" charset="0"/>
                        </a:rPr>
                        <a:t>Resize(Zoom)</a:t>
                      </a:r>
                      <a:endParaRPr lang="en-US" sz="2000" b="0" dirty="0">
                        <a:effectLst/>
                        <a:latin typeface="Verdana" panose="020B0604030504040204" pitchFamily="34" charset="0"/>
                        <a:ea typeface="Verdana" panose="020B0604030504040204" pitchFamily="34" charset="0"/>
                        <a:cs typeface="Iskoola Pota"/>
                      </a:endParaRPr>
                    </a:p>
                  </a:txBody>
                  <a:tcPr marL="68580" marR="68580" marT="0" marB="0"/>
                </a:tc>
                <a:tc>
                  <a:txBody>
                    <a:bodyPr/>
                    <a:lstStyle/>
                    <a:p>
                      <a:pPr algn="ctr">
                        <a:lnSpc>
                          <a:spcPct val="150000"/>
                        </a:lnSpc>
                        <a:spcAft>
                          <a:spcPts val="800"/>
                        </a:spcAft>
                      </a:pPr>
                      <a:r>
                        <a:rPr lang="en-US" sz="2000" dirty="0">
                          <a:effectLst/>
                          <a:latin typeface="Verdana" panose="020B0604030504040204" pitchFamily="34" charset="0"/>
                          <a:ea typeface="Verdana" panose="020B0604030504040204" pitchFamily="34" charset="0"/>
                        </a:rPr>
                        <a:t>{-50% – 50%}</a:t>
                      </a:r>
                      <a:endParaRPr lang="en-US" sz="2000" dirty="0">
                        <a:effectLst/>
                        <a:latin typeface="Verdana" panose="020B0604030504040204" pitchFamily="34" charset="0"/>
                        <a:ea typeface="Verdana" panose="020B0604030504040204" pitchFamily="34" charset="0"/>
                        <a:cs typeface="Iskoola Pota"/>
                      </a:endParaRPr>
                    </a:p>
                  </a:txBody>
                  <a:tcPr marL="68580" marR="68580" marT="0" marB="0"/>
                </a:tc>
                <a:extLst>
                  <a:ext uri="{0D108BD9-81ED-4DB2-BD59-A6C34878D82A}">
                    <a16:rowId xmlns:a16="http://schemas.microsoft.com/office/drawing/2014/main" val="1852772705"/>
                  </a:ext>
                </a:extLst>
              </a:tr>
            </a:tbl>
          </a:graphicData>
        </a:graphic>
      </p:graphicFrame>
      <p:sp>
        <p:nvSpPr>
          <p:cNvPr id="5"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Experimental Setup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807898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18433" y="1035737"/>
            <a:ext cx="6759373" cy="707886"/>
          </a:xfrm>
          <a:prstGeom prst="rect">
            <a:avLst/>
          </a:prstGeom>
          <a:noFill/>
        </p:spPr>
        <p:txBody>
          <a:bodyPr wrap="square" rtlCol="0">
            <a:spAutoFit/>
          </a:bodyPr>
          <a:lstStyle/>
          <a:p>
            <a:pPr marL="571500" indent="-571500">
              <a:buFont typeface="Wingdings" panose="05000000000000000000" pitchFamily="2" charset="2"/>
              <a:buChar char="§"/>
            </a:pPr>
            <a:r>
              <a:rPr lang="en-US" sz="4000" dirty="0" smtClean="0">
                <a:latin typeface="Verdana" panose="020B0604030504040204" pitchFamily="34" charset="0"/>
                <a:ea typeface="Verdana" panose="020B0604030504040204" pitchFamily="34" charset="0"/>
              </a:rPr>
              <a:t>Image Augmentation</a:t>
            </a:r>
            <a:endParaRPr lang="en-US" sz="4000" dirty="0">
              <a:latin typeface="Verdana" panose="020B0604030504040204" pitchFamily="34" charset="0"/>
              <a:ea typeface="Verdana" panose="020B0604030504040204" pitchFamily="34" charset="0"/>
            </a:endParaRPr>
          </a:p>
        </p:txBody>
      </p:sp>
      <p:pic>
        <p:nvPicPr>
          <p:cNvPr id="1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20" y="1956111"/>
            <a:ext cx="3108960" cy="28105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040" y="1943679"/>
            <a:ext cx="3108960" cy="28353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838" y="1956273"/>
            <a:ext cx="322446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6552" y="1986251"/>
            <a:ext cx="3108960" cy="275023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5"/>
          <p:cNvSpPr>
            <a:spLocks noChangeArrowheads="1"/>
          </p:cNvSpPr>
          <p:nvPr/>
        </p:nvSpPr>
        <p:spPr bwMode="auto">
          <a:xfrm>
            <a:off x="2762250" y="1717179"/>
            <a:ext cx="103853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132" y="4662462"/>
            <a:ext cx="303193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5568" y="4662446"/>
            <a:ext cx="300790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7505" y="4662462"/>
            <a:ext cx="322029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0222" y="4662462"/>
            <a:ext cx="3107356" cy="27432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10"/>
          <p:cNvSpPr>
            <a:spLocks noChangeArrowheads="1"/>
          </p:cNvSpPr>
          <p:nvPr/>
        </p:nvSpPr>
        <p:spPr bwMode="auto">
          <a:xfrm>
            <a:off x="3924300" y="1717179"/>
            <a:ext cx="1033054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0" name="TextBox 29"/>
          <p:cNvSpPr txBox="1"/>
          <p:nvPr/>
        </p:nvSpPr>
        <p:spPr>
          <a:xfrm>
            <a:off x="5105400" y="7536418"/>
            <a:ext cx="5360698" cy="369332"/>
          </a:xfrm>
          <a:prstGeom prst="rect">
            <a:avLst/>
          </a:prstGeom>
          <a:noFill/>
        </p:spPr>
        <p:txBody>
          <a:bodyPr wrap="square" rtlCol="0">
            <a:spAutoFit/>
          </a:bodyPr>
          <a:lstStyle/>
          <a:p>
            <a:r>
              <a:rPr lang="en-US" b="1" dirty="0" smtClean="0">
                <a:latin typeface="Verdana" panose="020B0604030504040204" pitchFamily="34" charset="0"/>
                <a:ea typeface="Verdana" panose="020B0604030504040204" pitchFamily="34" charset="0"/>
              </a:rPr>
              <a:t>Figure4</a:t>
            </a:r>
            <a:r>
              <a:rPr lang="en-US" dirty="0" smtClean="0">
                <a:latin typeface="Verdana" panose="020B0604030504040204" pitchFamily="34" charset="0"/>
                <a:ea typeface="Verdana" panose="020B0604030504040204" pitchFamily="34" charset="0"/>
              </a:rPr>
              <a:t>: Random Augmented Polyp Images</a:t>
            </a:r>
            <a:endParaRPr lang="en-US" dirty="0">
              <a:latin typeface="Verdana" panose="020B0604030504040204" pitchFamily="34" charset="0"/>
              <a:ea typeface="Verdana" panose="020B0604030504040204" pitchFamily="34" charset="0"/>
            </a:endParaRPr>
          </a:p>
        </p:txBody>
      </p:sp>
      <p:sp>
        <p:nvSpPr>
          <p:cNvPr id="31" name="TextBox 30"/>
          <p:cNvSpPr txBox="1"/>
          <p:nvPr/>
        </p:nvSpPr>
        <p:spPr>
          <a:xfrm flipH="1">
            <a:off x="13353421" y="2174379"/>
            <a:ext cx="549894" cy="2590802"/>
          </a:xfrm>
          <a:prstGeom prst="rect">
            <a:avLst/>
          </a:prstGeom>
          <a:noFill/>
          <a:ln>
            <a:solidFill>
              <a:srgbClr val="FF0000"/>
            </a:solidFill>
          </a:ln>
        </p:spPr>
        <p:txBody>
          <a:bodyPr vert="wordArtVert" wrap="square" rtlCol="0">
            <a:spAutoFit/>
          </a:bodyPr>
          <a:lstStyle/>
          <a:p>
            <a:r>
              <a:rPr lang="en-US" sz="2000" b="1" dirty="0" smtClean="0"/>
              <a:t>Before</a:t>
            </a:r>
            <a:endParaRPr lang="en-US" sz="2000" b="1" dirty="0"/>
          </a:p>
        </p:txBody>
      </p:sp>
      <p:sp>
        <p:nvSpPr>
          <p:cNvPr id="32" name="TextBox 31"/>
          <p:cNvSpPr txBox="1"/>
          <p:nvPr/>
        </p:nvSpPr>
        <p:spPr>
          <a:xfrm flipH="1">
            <a:off x="13353421" y="4945616"/>
            <a:ext cx="549894" cy="2460030"/>
          </a:xfrm>
          <a:prstGeom prst="rect">
            <a:avLst/>
          </a:prstGeom>
          <a:noFill/>
          <a:ln>
            <a:solidFill>
              <a:srgbClr val="92D050"/>
            </a:solidFill>
          </a:ln>
        </p:spPr>
        <p:txBody>
          <a:bodyPr vert="wordArtVert" wrap="square" rtlCol="0">
            <a:spAutoFit/>
          </a:bodyPr>
          <a:lstStyle/>
          <a:p>
            <a:r>
              <a:rPr lang="en-US" sz="2000" b="1" dirty="0" smtClean="0"/>
              <a:t>After</a:t>
            </a:r>
            <a:endParaRPr lang="en-US" sz="2000" b="1" dirty="0"/>
          </a:p>
        </p:txBody>
      </p:sp>
      <p:sp>
        <p:nvSpPr>
          <p:cNvPr id="21"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Experimental Setup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52649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989648" y="697031"/>
            <a:ext cx="12635864" cy="824746"/>
          </a:xfrm>
          <a:prstGeom prst="rect">
            <a:avLst/>
          </a:prstGeom>
          <a:noFill/>
          <a:ln/>
        </p:spPr>
        <p:txBody>
          <a:bodyPr wrap="none" rtlCol="0" anchor="t"/>
          <a:lstStyle/>
          <a:p>
            <a:pPr marL="0" indent="0" algn="ctr">
              <a:lnSpc>
                <a:spcPts val="6494"/>
              </a:lnSpc>
              <a:buNone/>
            </a:pPr>
            <a:r>
              <a:rPr lang="en-US" sz="4800" dirty="0" smtClean="0">
                <a:solidFill>
                  <a:srgbClr val="312F2B"/>
                </a:solidFill>
                <a:latin typeface="Verdana" panose="020B0604030504040204" pitchFamily="34" charset="0"/>
                <a:ea typeface="Verdana" panose="020B0604030504040204" pitchFamily="34" charset="0"/>
                <a:cs typeface="Gelasio" pitchFamily="34" charset="-120"/>
              </a:rPr>
              <a:t>Results and Discussion</a:t>
            </a:r>
            <a:endParaRPr lang="en-US" sz="4800" dirty="0">
              <a:latin typeface="Verdana" panose="020B0604030504040204" pitchFamily="34" charset="0"/>
              <a:ea typeface="Verdana" panose="020B0604030504040204" pitchFamily="34" charset="0"/>
            </a:endParaRPr>
          </a:p>
        </p:txBody>
      </p:sp>
      <p:sp>
        <p:nvSpPr>
          <p:cNvPr id="5" name="Shape 2"/>
          <p:cNvSpPr/>
          <p:nvPr/>
        </p:nvSpPr>
        <p:spPr>
          <a:xfrm>
            <a:off x="989648" y="2301835"/>
            <a:ext cx="12651105" cy="4978360"/>
          </a:xfrm>
          <a:prstGeom prst="roundRect">
            <a:avLst>
              <a:gd name="adj" fmla="val 2386"/>
            </a:avLst>
          </a:prstGeom>
          <a:noFill/>
          <a:ln w="15240">
            <a:solidFill>
              <a:srgbClr val="000000">
                <a:alpha val="8000"/>
              </a:srgbClr>
            </a:solidFill>
            <a:prstDash val="solid"/>
          </a:ln>
        </p:spPr>
      </p:sp>
      <p:sp>
        <p:nvSpPr>
          <p:cNvPr id="6" name="Shape 3"/>
          <p:cNvSpPr/>
          <p:nvPr/>
        </p:nvSpPr>
        <p:spPr>
          <a:xfrm>
            <a:off x="1004887" y="2317075"/>
            <a:ext cx="12620625" cy="754261"/>
          </a:xfrm>
          <a:prstGeom prst="rect">
            <a:avLst/>
          </a:prstGeom>
          <a:solidFill>
            <a:srgbClr val="FFFFFF">
              <a:alpha val="4000"/>
            </a:srgbClr>
          </a:solidFill>
          <a:ln>
            <a:solidFill>
              <a:schemeClr val="tx1"/>
            </a:solidFill>
          </a:ln>
        </p:spPr>
      </p:sp>
      <p:sp>
        <p:nvSpPr>
          <p:cNvPr id="7" name="Text 4"/>
          <p:cNvSpPr/>
          <p:nvPr/>
        </p:nvSpPr>
        <p:spPr>
          <a:xfrm>
            <a:off x="1268730" y="2483048"/>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Model</a:t>
            </a:r>
            <a:endParaRPr lang="en-US" sz="2078" dirty="0">
              <a:latin typeface="Verdana" panose="020B0604030504040204" pitchFamily="34" charset="0"/>
              <a:ea typeface="Verdana" panose="020B0604030504040204" pitchFamily="34" charset="0"/>
            </a:endParaRPr>
          </a:p>
        </p:txBody>
      </p:sp>
      <p:sp>
        <p:nvSpPr>
          <p:cNvPr id="8" name="Text 5"/>
          <p:cNvSpPr/>
          <p:nvPr/>
        </p:nvSpPr>
        <p:spPr>
          <a:xfrm>
            <a:off x="4427696" y="2483048"/>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Augmentation</a:t>
            </a:r>
            <a:endParaRPr lang="en-US" sz="2078" dirty="0">
              <a:latin typeface="Verdana" panose="020B0604030504040204" pitchFamily="34" charset="0"/>
              <a:ea typeface="Verdana" panose="020B0604030504040204" pitchFamily="34" charset="0"/>
            </a:endParaRPr>
          </a:p>
        </p:txBody>
      </p:sp>
      <p:sp>
        <p:nvSpPr>
          <p:cNvPr id="9" name="Text 6"/>
          <p:cNvSpPr/>
          <p:nvPr/>
        </p:nvSpPr>
        <p:spPr>
          <a:xfrm>
            <a:off x="7582853" y="2483048"/>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mDSC</a:t>
            </a:r>
            <a:endParaRPr lang="en-US" sz="2078" dirty="0">
              <a:latin typeface="Verdana" panose="020B0604030504040204" pitchFamily="34" charset="0"/>
              <a:ea typeface="Verdana" panose="020B0604030504040204" pitchFamily="34" charset="0"/>
            </a:endParaRPr>
          </a:p>
        </p:txBody>
      </p:sp>
      <p:sp>
        <p:nvSpPr>
          <p:cNvPr id="10" name="Text 7"/>
          <p:cNvSpPr/>
          <p:nvPr/>
        </p:nvSpPr>
        <p:spPr>
          <a:xfrm>
            <a:off x="10738009" y="2483048"/>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mIoU</a:t>
            </a:r>
            <a:endParaRPr lang="en-US" sz="2078" dirty="0">
              <a:latin typeface="Verdana" panose="020B0604030504040204" pitchFamily="34" charset="0"/>
              <a:ea typeface="Verdana" panose="020B0604030504040204" pitchFamily="34" charset="0"/>
            </a:endParaRPr>
          </a:p>
        </p:txBody>
      </p:sp>
      <p:sp>
        <p:nvSpPr>
          <p:cNvPr id="11" name="Shape 8"/>
          <p:cNvSpPr/>
          <p:nvPr/>
        </p:nvSpPr>
        <p:spPr>
          <a:xfrm>
            <a:off x="1004887" y="3071336"/>
            <a:ext cx="12620625" cy="754261"/>
          </a:xfrm>
          <a:prstGeom prst="rect">
            <a:avLst/>
          </a:prstGeom>
          <a:solidFill>
            <a:srgbClr val="000000">
              <a:alpha val="4000"/>
            </a:srgbClr>
          </a:solidFill>
          <a:ln/>
        </p:spPr>
      </p:sp>
      <p:sp>
        <p:nvSpPr>
          <p:cNvPr id="12" name="Text 9"/>
          <p:cNvSpPr/>
          <p:nvPr/>
        </p:nvSpPr>
        <p:spPr>
          <a:xfrm>
            <a:off x="1268730" y="3237309"/>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MFSNet</a:t>
            </a:r>
            <a:endParaRPr lang="en-US" sz="2078" dirty="0">
              <a:latin typeface="Verdana" panose="020B0604030504040204" pitchFamily="34" charset="0"/>
              <a:ea typeface="Verdana" panose="020B0604030504040204" pitchFamily="34" charset="0"/>
            </a:endParaRPr>
          </a:p>
        </p:txBody>
      </p:sp>
      <p:sp>
        <p:nvSpPr>
          <p:cNvPr id="13" name="Text 10"/>
          <p:cNvSpPr/>
          <p:nvPr/>
        </p:nvSpPr>
        <p:spPr>
          <a:xfrm>
            <a:off x="4427696" y="3237309"/>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No Augmentation</a:t>
            </a:r>
            <a:endParaRPr lang="en-US" sz="2078" dirty="0">
              <a:latin typeface="Verdana" panose="020B0604030504040204" pitchFamily="34" charset="0"/>
              <a:ea typeface="Verdana" panose="020B0604030504040204" pitchFamily="34" charset="0"/>
            </a:endParaRPr>
          </a:p>
        </p:txBody>
      </p:sp>
      <p:sp>
        <p:nvSpPr>
          <p:cNvPr id="14" name="Text 11"/>
          <p:cNvSpPr/>
          <p:nvPr/>
        </p:nvSpPr>
        <p:spPr>
          <a:xfrm>
            <a:off x="7582853" y="3237309"/>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0.872</a:t>
            </a:r>
            <a:endParaRPr lang="en-US" sz="2078" dirty="0">
              <a:latin typeface="Verdana" panose="020B0604030504040204" pitchFamily="34" charset="0"/>
              <a:ea typeface="Verdana" panose="020B0604030504040204" pitchFamily="34" charset="0"/>
            </a:endParaRPr>
          </a:p>
        </p:txBody>
      </p:sp>
      <p:sp>
        <p:nvSpPr>
          <p:cNvPr id="15" name="Text 12"/>
          <p:cNvSpPr/>
          <p:nvPr/>
        </p:nvSpPr>
        <p:spPr>
          <a:xfrm>
            <a:off x="10738009" y="3237309"/>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0.858</a:t>
            </a:r>
            <a:endParaRPr lang="en-US" sz="2078" dirty="0">
              <a:latin typeface="Verdana" panose="020B0604030504040204" pitchFamily="34" charset="0"/>
              <a:ea typeface="Verdana" panose="020B0604030504040204" pitchFamily="34" charset="0"/>
            </a:endParaRPr>
          </a:p>
        </p:txBody>
      </p:sp>
      <p:sp>
        <p:nvSpPr>
          <p:cNvPr id="16" name="Shape 13"/>
          <p:cNvSpPr/>
          <p:nvPr/>
        </p:nvSpPr>
        <p:spPr>
          <a:xfrm>
            <a:off x="1004887" y="3825597"/>
            <a:ext cx="12620625" cy="754261"/>
          </a:xfrm>
          <a:prstGeom prst="rect">
            <a:avLst/>
          </a:prstGeom>
          <a:solidFill>
            <a:srgbClr val="FFFFFF">
              <a:alpha val="4000"/>
            </a:srgbClr>
          </a:solidFill>
          <a:ln/>
        </p:spPr>
      </p:sp>
      <p:sp>
        <p:nvSpPr>
          <p:cNvPr id="17" name="Text 14"/>
          <p:cNvSpPr/>
          <p:nvPr/>
        </p:nvSpPr>
        <p:spPr>
          <a:xfrm>
            <a:off x="1268730" y="3991570"/>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MFSNet</a:t>
            </a:r>
            <a:endParaRPr lang="en-US" sz="2078" dirty="0">
              <a:latin typeface="Verdana" panose="020B0604030504040204" pitchFamily="34" charset="0"/>
              <a:ea typeface="Verdana" panose="020B0604030504040204" pitchFamily="34" charset="0"/>
            </a:endParaRPr>
          </a:p>
        </p:txBody>
      </p:sp>
      <p:sp>
        <p:nvSpPr>
          <p:cNvPr id="18" name="Text 15"/>
          <p:cNvSpPr/>
          <p:nvPr/>
        </p:nvSpPr>
        <p:spPr>
          <a:xfrm>
            <a:off x="4427696" y="3991570"/>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Rotation &amp; Contrast</a:t>
            </a:r>
            <a:endParaRPr lang="en-US" sz="2078" dirty="0">
              <a:latin typeface="Verdana" panose="020B0604030504040204" pitchFamily="34" charset="0"/>
              <a:ea typeface="Verdana" panose="020B0604030504040204" pitchFamily="34" charset="0"/>
            </a:endParaRPr>
          </a:p>
        </p:txBody>
      </p:sp>
      <p:sp>
        <p:nvSpPr>
          <p:cNvPr id="19" name="Text 16"/>
          <p:cNvSpPr/>
          <p:nvPr/>
        </p:nvSpPr>
        <p:spPr>
          <a:xfrm>
            <a:off x="7582853" y="3991570"/>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0.905</a:t>
            </a:r>
            <a:endParaRPr lang="en-US" sz="2078" dirty="0">
              <a:latin typeface="Verdana" panose="020B0604030504040204" pitchFamily="34" charset="0"/>
              <a:ea typeface="Verdana" panose="020B0604030504040204" pitchFamily="34" charset="0"/>
            </a:endParaRPr>
          </a:p>
        </p:txBody>
      </p:sp>
      <p:sp>
        <p:nvSpPr>
          <p:cNvPr id="20" name="Text 17"/>
          <p:cNvSpPr/>
          <p:nvPr/>
        </p:nvSpPr>
        <p:spPr>
          <a:xfrm>
            <a:off x="10738009" y="3991570"/>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0.872</a:t>
            </a:r>
            <a:endParaRPr lang="en-US" sz="2078" dirty="0">
              <a:latin typeface="Verdana" panose="020B0604030504040204" pitchFamily="34" charset="0"/>
              <a:ea typeface="Verdana" panose="020B0604030504040204" pitchFamily="34" charset="0"/>
            </a:endParaRPr>
          </a:p>
        </p:txBody>
      </p:sp>
      <p:sp>
        <p:nvSpPr>
          <p:cNvPr id="21" name="Shape 18"/>
          <p:cNvSpPr/>
          <p:nvPr/>
        </p:nvSpPr>
        <p:spPr>
          <a:xfrm>
            <a:off x="1004887" y="4579858"/>
            <a:ext cx="12620625" cy="754261"/>
          </a:xfrm>
          <a:prstGeom prst="rect">
            <a:avLst/>
          </a:prstGeom>
          <a:solidFill>
            <a:srgbClr val="000000">
              <a:alpha val="4000"/>
            </a:srgbClr>
          </a:solidFill>
          <a:ln/>
        </p:spPr>
      </p:sp>
      <p:sp>
        <p:nvSpPr>
          <p:cNvPr id="22" name="Text 19"/>
          <p:cNvSpPr/>
          <p:nvPr/>
        </p:nvSpPr>
        <p:spPr>
          <a:xfrm>
            <a:off x="1268730" y="4745831"/>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MFSNet</a:t>
            </a:r>
            <a:endParaRPr lang="en-US" sz="2078" dirty="0">
              <a:latin typeface="Verdana" panose="020B0604030504040204" pitchFamily="34" charset="0"/>
              <a:ea typeface="Verdana" panose="020B0604030504040204" pitchFamily="34" charset="0"/>
            </a:endParaRPr>
          </a:p>
        </p:txBody>
      </p:sp>
      <p:sp>
        <p:nvSpPr>
          <p:cNvPr id="23" name="Text 20"/>
          <p:cNvSpPr/>
          <p:nvPr/>
        </p:nvSpPr>
        <p:spPr>
          <a:xfrm>
            <a:off x="4427696" y="4745831"/>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Resizing</a:t>
            </a:r>
            <a:endParaRPr lang="en-US" sz="2078" dirty="0">
              <a:latin typeface="Verdana" panose="020B0604030504040204" pitchFamily="34" charset="0"/>
              <a:ea typeface="Verdana" panose="020B0604030504040204" pitchFamily="34" charset="0"/>
            </a:endParaRPr>
          </a:p>
        </p:txBody>
      </p:sp>
      <p:sp>
        <p:nvSpPr>
          <p:cNvPr id="24" name="Text 21"/>
          <p:cNvSpPr/>
          <p:nvPr/>
        </p:nvSpPr>
        <p:spPr>
          <a:xfrm>
            <a:off x="7582853" y="4745831"/>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0.921</a:t>
            </a:r>
            <a:endParaRPr lang="en-US" sz="2078" dirty="0">
              <a:latin typeface="Verdana" panose="020B0604030504040204" pitchFamily="34" charset="0"/>
              <a:ea typeface="Verdana" panose="020B0604030504040204" pitchFamily="34" charset="0"/>
            </a:endParaRPr>
          </a:p>
        </p:txBody>
      </p:sp>
      <p:sp>
        <p:nvSpPr>
          <p:cNvPr id="25" name="Text 22"/>
          <p:cNvSpPr/>
          <p:nvPr/>
        </p:nvSpPr>
        <p:spPr>
          <a:xfrm>
            <a:off x="10738009" y="4745831"/>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0.901</a:t>
            </a:r>
            <a:endParaRPr lang="en-US" sz="2078" dirty="0">
              <a:latin typeface="Verdana" panose="020B0604030504040204" pitchFamily="34" charset="0"/>
              <a:ea typeface="Verdana" panose="020B0604030504040204" pitchFamily="34" charset="0"/>
            </a:endParaRPr>
          </a:p>
        </p:txBody>
      </p:sp>
      <p:sp>
        <p:nvSpPr>
          <p:cNvPr id="26" name="Shape 23"/>
          <p:cNvSpPr/>
          <p:nvPr/>
        </p:nvSpPr>
        <p:spPr>
          <a:xfrm>
            <a:off x="1004887" y="5334119"/>
            <a:ext cx="12620625" cy="1176576"/>
          </a:xfrm>
          <a:prstGeom prst="rect">
            <a:avLst/>
          </a:prstGeom>
          <a:solidFill>
            <a:srgbClr val="FFFFFF">
              <a:alpha val="4000"/>
            </a:srgbClr>
          </a:solidFill>
          <a:ln/>
        </p:spPr>
      </p:sp>
      <p:sp>
        <p:nvSpPr>
          <p:cNvPr id="27" name="Text 24"/>
          <p:cNvSpPr/>
          <p:nvPr/>
        </p:nvSpPr>
        <p:spPr>
          <a:xfrm>
            <a:off x="1268730" y="5500092"/>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MFSNet</a:t>
            </a:r>
            <a:endParaRPr lang="en-US" sz="2078" dirty="0">
              <a:latin typeface="Verdana" panose="020B0604030504040204" pitchFamily="34" charset="0"/>
              <a:ea typeface="Verdana" panose="020B0604030504040204" pitchFamily="34" charset="0"/>
            </a:endParaRPr>
          </a:p>
        </p:txBody>
      </p:sp>
      <p:sp>
        <p:nvSpPr>
          <p:cNvPr id="28" name="Text 25"/>
          <p:cNvSpPr/>
          <p:nvPr/>
        </p:nvSpPr>
        <p:spPr>
          <a:xfrm>
            <a:off x="4427696" y="5243751"/>
            <a:ext cx="2619851" cy="844629"/>
          </a:xfrm>
          <a:prstGeom prst="rect">
            <a:avLst/>
          </a:prstGeom>
          <a:noFill/>
          <a:ln/>
        </p:spPr>
        <p:txBody>
          <a:bodyPr wrap="squar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Rotation, Contrast, &amp; Resizing</a:t>
            </a:r>
            <a:endParaRPr lang="en-US" sz="2078" dirty="0">
              <a:latin typeface="Verdana" panose="020B0604030504040204" pitchFamily="34" charset="0"/>
              <a:ea typeface="Verdana" panose="020B0604030504040204" pitchFamily="34" charset="0"/>
            </a:endParaRPr>
          </a:p>
        </p:txBody>
      </p:sp>
      <p:sp>
        <p:nvSpPr>
          <p:cNvPr id="29" name="Text 26"/>
          <p:cNvSpPr/>
          <p:nvPr/>
        </p:nvSpPr>
        <p:spPr>
          <a:xfrm>
            <a:off x="7582853" y="5500092"/>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0.937</a:t>
            </a:r>
            <a:endParaRPr lang="en-US" sz="2078" dirty="0">
              <a:latin typeface="Verdana" panose="020B0604030504040204" pitchFamily="34" charset="0"/>
              <a:ea typeface="Verdana" panose="020B0604030504040204" pitchFamily="34" charset="0"/>
            </a:endParaRPr>
          </a:p>
        </p:txBody>
      </p:sp>
      <p:sp>
        <p:nvSpPr>
          <p:cNvPr id="30" name="Text 27"/>
          <p:cNvSpPr/>
          <p:nvPr/>
        </p:nvSpPr>
        <p:spPr>
          <a:xfrm>
            <a:off x="10738009" y="5500092"/>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0.915</a:t>
            </a:r>
            <a:endParaRPr lang="en-US" sz="2078" dirty="0">
              <a:latin typeface="Verdana" panose="020B0604030504040204" pitchFamily="34" charset="0"/>
              <a:ea typeface="Verdana" panose="020B0604030504040204" pitchFamily="34" charset="0"/>
            </a:endParaRPr>
          </a:p>
        </p:txBody>
      </p:sp>
      <p:sp>
        <p:nvSpPr>
          <p:cNvPr id="31" name="Shape 28"/>
          <p:cNvSpPr/>
          <p:nvPr/>
        </p:nvSpPr>
        <p:spPr>
          <a:xfrm>
            <a:off x="1004887" y="6510695"/>
            <a:ext cx="12620625" cy="754261"/>
          </a:xfrm>
          <a:prstGeom prst="rect">
            <a:avLst/>
          </a:prstGeom>
          <a:solidFill>
            <a:srgbClr val="000000">
              <a:alpha val="4000"/>
            </a:srgbClr>
          </a:solidFill>
          <a:ln/>
        </p:spPr>
      </p:sp>
      <p:sp>
        <p:nvSpPr>
          <p:cNvPr id="32" name="Text 29"/>
          <p:cNvSpPr/>
          <p:nvPr/>
        </p:nvSpPr>
        <p:spPr>
          <a:xfrm>
            <a:off x="1268730" y="6676668"/>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MFSNet</a:t>
            </a:r>
            <a:endParaRPr lang="en-US" sz="2078" dirty="0">
              <a:latin typeface="Verdana" panose="020B0604030504040204" pitchFamily="34" charset="0"/>
              <a:ea typeface="Verdana" panose="020B0604030504040204" pitchFamily="34" charset="0"/>
            </a:endParaRPr>
          </a:p>
        </p:txBody>
      </p:sp>
      <p:sp>
        <p:nvSpPr>
          <p:cNvPr id="33" name="Text 30"/>
          <p:cNvSpPr/>
          <p:nvPr/>
        </p:nvSpPr>
        <p:spPr>
          <a:xfrm>
            <a:off x="4427696" y="6676668"/>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Inverse Resizing</a:t>
            </a:r>
            <a:endParaRPr lang="en-US" sz="2078" dirty="0">
              <a:latin typeface="Verdana" panose="020B0604030504040204" pitchFamily="34" charset="0"/>
              <a:ea typeface="Verdana" panose="020B0604030504040204" pitchFamily="34" charset="0"/>
            </a:endParaRPr>
          </a:p>
        </p:txBody>
      </p:sp>
      <p:sp>
        <p:nvSpPr>
          <p:cNvPr id="34" name="Text 31"/>
          <p:cNvSpPr/>
          <p:nvPr/>
        </p:nvSpPr>
        <p:spPr>
          <a:xfrm>
            <a:off x="7582853" y="6676668"/>
            <a:ext cx="261985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0.851</a:t>
            </a:r>
            <a:endParaRPr lang="en-US" sz="2078" dirty="0">
              <a:latin typeface="Verdana" panose="020B0604030504040204" pitchFamily="34" charset="0"/>
              <a:ea typeface="Verdana" panose="020B0604030504040204" pitchFamily="34" charset="0"/>
            </a:endParaRPr>
          </a:p>
        </p:txBody>
      </p:sp>
      <p:sp>
        <p:nvSpPr>
          <p:cNvPr id="35" name="Text 32"/>
          <p:cNvSpPr/>
          <p:nvPr/>
        </p:nvSpPr>
        <p:spPr>
          <a:xfrm>
            <a:off x="10738009" y="6676668"/>
            <a:ext cx="2623661" cy="422315"/>
          </a:xfrm>
          <a:prstGeom prst="rect">
            <a:avLst/>
          </a:prstGeom>
          <a:noFill/>
          <a:ln/>
        </p:spPr>
        <p:txBody>
          <a:bodyPr wrap="none" rtlCol="0" anchor="t"/>
          <a:lstStyle/>
          <a:p>
            <a:pPr marL="0" indent="0">
              <a:lnSpc>
                <a:spcPts val="3325"/>
              </a:lnSpc>
              <a:buNone/>
            </a:pPr>
            <a:r>
              <a:rPr lang="en-US" sz="2078" dirty="0">
                <a:solidFill>
                  <a:srgbClr val="272525"/>
                </a:solidFill>
                <a:latin typeface="Verdana" panose="020B0604030504040204" pitchFamily="34" charset="0"/>
                <a:ea typeface="Verdana" panose="020B0604030504040204" pitchFamily="34" charset="0"/>
                <a:cs typeface="Lato" pitchFamily="34" charset="-120"/>
              </a:rPr>
              <a:t>0.835</a:t>
            </a:r>
            <a:endParaRPr lang="en-US" sz="2078"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4580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32" y="2023354"/>
            <a:ext cx="6966518" cy="494054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50" y="2023354"/>
            <a:ext cx="6859889" cy="4940542"/>
          </a:xfrm>
          <a:prstGeom prst="rect">
            <a:avLst/>
          </a:prstGeom>
        </p:spPr>
      </p:pic>
      <p:sp>
        <p:nvSpPr>
          <p:cNvPr id="39" name="Rectangle 38"/>
          <p:cNvSpPr/>
          <p:nvPr/>
        </p:nvSpPr>
        <p:spPr>
          <a:xfrm>
            <a:off x="2646680" y="6963896"/>
            <a:ext cx="2613921" cy="369332"/>
          </a:xfrm>
          <a:prstGeom prst="rect">
            <a:avLst/>
          </a:prstGeom>
        </p:spPr>
        <p:txBody>
          <a:bodyPr wrap="none">
            <a:spAutoFit/>
          </a:bodyPr>
          <a:lstStyle/>
          <a:p>
            <a:r>
              <a:rPr lang="en-US" b="1" dirty="0" smtClean="0"/>
              <a:t>Figure 9:  </a:t>
            </a:r>
            <a:r>
              <a:rPr lang="en-US" dirty="0" smtClean="0"/>
              <a:t>Model Accuracy</a:t>
            </a:r>
            <a:endParaRPr lang="en-US" i="1" dirty="0"/>
          </a:p>
        </p:txBody>
      </p:sp>
      <p:sp>
        <p:nvSpPr>
          <p:cNvPr id="40" name="Rectangle 39"/>
          <p:cNvSpPr/>
          <p:nvPr/>
        </p:nvSpPr>
        <p:spPr>
          <a:xfrm>
            <a:off x="9779527" y="6931630"/>
            <a:ext cx="2291653" cy="369332"/>
          </a:xfrm>
          <a:prstGeom prst="rect">
            <a:avLst/>
          </a:prstGeom>
        </p:spPr>
        <p:txBody>
          <a:bodyPr wrap="none">
            <a:spAutoFit/>
          </a:bodyPr>
          <a:lstStyle/>
          <a:p>
            <a:r>
              <a:rPr lang="en-US" b="1" dirty="0" smtClean="0"/>
              <a:t>Figure 10:  </a:t>
            </a:r>
            <a:r>
              <a:rPr lang="en-US" dirty="0" smtClean="0"/>
              <a:t>Model Loss</a:t>
            </a:r>
            <a:endParaRPr lang="en-US" i="1" dirty="0"/>
          </a:p>
        </p:txBody>
      </p:sp>
      <p:sp>
        <p:nvSpPr>
          <p:cNvPr id="7" name="Text 1"/>
          <p:cNvSpPr/>
          <p:nvPr/>
        </p:nvSpPr>
        <p:spPr>
          <a:xfrm>
            <a:off x="989648" y="697031"/>
            <a:ext cx="12635864" cy="824746"/>
          </a:xfrm>
          <a:prstGeom prst="rect">
            <a:avLst/>
          </a:prstGeom>
          <a:noFill/>
          <a:ln/>
        </p:spPr>
        <p:txBody>
          <a:bodyPr wrap="none" rtlCol="0" anchor="t"/>
          <a:lstStyle/>
          <a:p>
            <a:pPr marL="0" indent="0" algn="ctr">
              <a:lnSpc>
                <a:spcPts val="6494"/>
              </a:lnSpc>
              <a:buNone/>
            </a:pPr>
            <a:r>
              <a:rPr lang="en-US" sz="4800" dirty="0" smtClean="0">
                <a:solidFill>
                  <a:srgbClr val="312F2B"/>
                </a:solidFill>
                <a:latin typeface="Verdana" panose="020B0604030504040204" pitchFamily="34" charset="0"/>
                <a:ea typeface="Verdana" panose="020B0604030504040204" pitchFamily="34" charset="0"/>
                <a:cs typeface="Gelasio" pitchFamily="34" charset="-120"/>
              </a:rPr>
              <a:t>Results and Discussion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98093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60" y="1933327"/>
            <a:ext cx="6669175" cy="2286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010" y="4733189"/>
            <a:ext cx="6495675" cy="2286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931" y="1933327"/>
            <a:ext cx="6364425" cy="2286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722" y="4733189"/>
            <a:ext cx="6508841" cy="2286000"/>
          </a:xfrm>
          <a:prstGeom prst="rect">
            <a:avLst/>
          </a:prstGeom>
        </p:spPr>
      </p:pic>
      <p:sp>
        <p:nvSpPr>
          <p:cNvPr id="7" name="TextBox 6"/>
          <p:cNvSpPr txBox="1"/>
          <p:nvPr/>
        </p:nvSpPr>
        <p:spPr>
          <a:xfrm>
            <a:off x="5200174" y="7221526"/>
            <a:ext cx="4266424" cy="369332"/>
          </a:xfrm>
          <a:prstGeom prst="rect">
            <a:avLst/>
          </a:prstGeom>
          <a:noFill/>
        </p:spPr>
        <p:txBody>
          <a:bodyPr wrap="none" rtlCol="0">
            <a:spAutoFit/>
          </a:bodyPr>
          <a:lstStyle/>
          <a:p>
            <a:r>
              <a:rPr lang="en-US" b="1" dirty="0" smtClean="0"/>
              <a:t>Figure 11:  </a:t>
            </a:r>
            <a:r>
              <a:rPr lang="en-US" dirty="0" smtClean="0"/>
              <a:t>Original Mask vs Predicted Mask</a:t>
            </a:r>
            <a:endParaRPr lang="en-US" i="1" dirty="0"/>
          </a:p>
        </p:txBody>
      </p:sp>
      <p:sp>
        <p:nvSpPr>
          <p:cNvPr id="8" name="Text 1"/>
          <p:cNvSpPr/>
          <p:nvPr/>
        </p:nvSpPr>
        <p:spPr>
          <a:xfrm>
            <a:off x="989648" y="697031"/>
            <a:ext cx="12635864" cy="824746"/>
          </a:xfrm>
          <a:prstGeom prst="rect">
            <a:avLst/>
          </a:prstGeom>
          <a:noFill/>
          <a:ln/>
        </p:spPr>
        <p:txBody>
          <a:bodyPr wrap="none" rtlCol="0" anchor="t"/>
          <a:lstStyle/>
          <a:p>
            <a:pPr marL="0" indent="0" algn="ctr">
              <a:lnSpc>
                <a:spcPts val="6494"/>
              </a:lnSpc>
              <a:buNone/>
            </a:pPr>
            <a:r>
              <a:rPr lang="en-US" sz="4800" dirty="0" smtClean="0">
                <a:solidFill>
                  <a:srgbClr val="312F2B"/>
                </a:solidFill>
                <a:latin typeface="Verdana" panose="020B0604030504040204" pitchFamily="34" charset="0"/>
                <a:ea typeface="Verdana" panose="020B0604030504040204" pitchFamily="34" charset="0"/>
                <a:cs typeface="Gelasio" pitchFamily="34" charset="-120"/>
              </a:rPr>
              <a:t>Results and Discussion cont..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85748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
          <p:cNvSpPr/>
          <p:nvPr/>
        </p:nvSpPr>
        <p:spPr>
          <a:xfrm>
            <a:off x="1" y="536912"/>
            <a:ext cx="14458948"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Conclusion</a:t>
            </a:r>
            <a:endParaRPr lang="en-US" sz="5195" dirty="0">
              <a:latin typeface="Verdana" panose="020B0604030504040204" pitchFamily="34" charset="0"/>
              <a:ea typeface="Verdana" panose="020B0604030504040204" pitchFamily="34" charset="0"/>
            </a:endParaRPr>
          </a:p>
        </p:txBody>
      </p:sp>
      <p:sp>
        <p:nvSpPr>
          <p:cNvPr id="2" name="TextBox 1"/>
          <p:cNvSpPr txBox="1"/>
          <p:nvPr/>
        </p:nvSpPr>
        <p:spPr>
          <a:xfrm flipH="1">
            <a:off x="1779267" y="1657350"/>
            <a:ext cx="12679682" cy="567847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The </a:t>
            </a:r>
            <a:r>
              <a:rPr lang="en-US" sz="2200" dirty="0" err="1">
                <a:latin typeface="Verdana" panose="020B0604030504040204" pitchFamily="34" charset="0"/>
                <a:ea typeface="Verdana" panose="020B0604030504040204" pitchFamily="34" charset="0"/>
              </a:rPr>
              <a:t>MFSNet</a:t>
            </a:r>
            <a:r>
              <a:rPr lang="en-US" sz="2200" dirty="0">
                <a:latin typeface="Verdana" panose="020B0604030504040204" pitchFamily="34" charset="0"/>
                <a:ea typeface="Verdana" panose="020B0604030504040204" pitchFamily="34" charset="0"/>
              </a:rPr>
              <a:t> model achieved significant accuracy scores in polyp segmentation:</a:t>
            </a:r>
          </a:p>
          <a:p>
            <a:pPr marL="800100" lvl="1" indent="-342900" algn="just">
              <a:lnSpc>
                <a:spcPct val="150000"/>
              </a:lnSpc>
              <a:buFont typeface="Wingdings" panose="05000000000000000000" pitchFamily="2" charset="2"/>
              <a:buChar char="§"/>
            </a:pPr>
            <a:r>
              <a:rPr lang="en-US" sz="2200" dirty="0">
                <a:latin typeface="Verdana" panose="020B0604030504040204" pitchFamily="34" charset="0"/>
                <a:ea typeface="Verdana" panose="020B0604030504040204" pitchFamily="34" charset="0"/>
              </a:rPr>
              <a:t> </a:t>
            </a:r>
            <a:r>
              <a:rPr lang="en-US" sz="2200" dirty="0" smtClean="0">
                <a:latin typeface="Verdana" panose="020B0604030504040204" pitchFamily="34" charset="0"/>
                <a:ea typeface="Verdana" panose="020B0604030504040204" pitchFamily="34" charset="0"/>
              </a:rPr>
              <a:t>Mean </a:t>
            </a:r>
            <a:r>
              <a:rPr lang="en-US" sz="2200" dirty="0" err="1">
                <a:latin typeface="Verdana" panose="020B0604030504040204" pitchFamily="34" charset="0"/>
                <a:ea typeface="Verdana" panose="020B0604030504040204" pitchFamily="34" charset="0"/>
              </a:rPr>
              <a:t>IoU</a:t>
            </a:r>
            <a:r>
              <a:rPr lang="en-US" sz="2200" dirty="0">
                <a:latin typeface="Verdana" panose="020B0604030504040204" pitchFamily="34" charset="0"/>
                <a:ea typeface="Verdana" panose="020B0604030504040204" pitchFamily="34" charset="0"/>
              </a:rPr>
              <a:t> (</a:t>
            </a:r>
            <a:r>
              <a:rPr lang="en-US" sz="2200" dirty="0" err="1">
                <a:latin typeface="Verdana" panose="020B0604030504040204" pitchFamily="34" charset="0"/>
                <a:ea typeface="Verdana" panose="020B0604030504040204" pitchFamily="34" charset="0"/>
              </a:rPr>
              <a:t>mIoU</a:t>
            </a:r>
            <a:r>
              <a:rPr lang="en-US" sz="2200" dirty="0">
                <a:latin typeface="Verdana" panose="020B0604030504040204" pitchFamily="34" charset="0"/>
                <a:ea typeface="Verdana" panose="020B0604030504040204" pitchFamily="34" charset="0"/>
              </a:rPr>
              <a:t>) score: 91.5%</a:t>
            </a:r>
          </a:p>
          <a:p>
            <a:pPr marL="800100" lvl="1" indent="-342900" algn="just">
              <a:lnSpc>
                <a:spcPct val="150000"/>
              </a:lnSpc>
              <a:buFont typeface="Wingdings" panose="05000000000000000000" pitchFamily="2" charset="2"/>
              <a:buChar char="§"/>
            </a:pPr>
            <a:r>
              <a:rPr lang="en-US" sz="2200" dirty="0">
                <a:latin typeface="Verdana" panose="020B0604030504040204" pitchFamily="34" charset="0"/>
                <a:ea typeface="Verdana" panose="020B0604030504040204" pitchFamily="34" charset="0"/>
              </a:rPr>
              <a:t> </a:t>
            </a:r>
            <a:r>
              <a:rPr lang="en-US" sz="2200" dirty="0" smtClean="0">
                <a:latin typeface="Verdana" panose="020B0604030504040204" pitchFamily="34" charset="0"/>
                <a:ea typeface="Verdana" panose="020B0604030504040204" pitchFamily="34" charset="0"/>
              </a:rPr>
              <a:t>Mean </a:t>
            </a:r>
            <a:r>
              <a:rPr lang="en-US" sz="2200" dirty="0">
                <a:latin typeface="Verdana" panose="020B0604030504040204" pitchFamily="34" charset="0"/>
                <a:ea typeface="Verdana" panose="020B0604030504040204" pitchFamily="34" charset="0"/>
              </a:rPr>
              <a:t>Dice similarity coefficient (</a:t>
            </a:r>
            <a:r>
              <a:rPr lang="en-US" sz="2200" dirty="0" err="1">
                <a:latin typeface="Verdana" panose="020B0604030504040204" pitchFamily="34" charset="0"/>
                <a:ea typeface="Verdana" panose="020B0604030504040204" pitchFamily="34" charset="0"/>
              </a:rPr>
              <a:t>mDSC</a:t>
            </a:r>
            <a:r>
              <a:rPr lang="en-US" sz="2200" dirty="0">
                <a:latin typeface="Verdana" panose="020B0604030504040204" pitchFamily="34" charset="0"/>
                <a:ea typeface="Verdana" panose="020B0604030504040204" pitchFamily="34" charset="0"/>
              </a:rPr>
              <a:t>): 93.7%</a:t>
            </a:r>
          </a:p>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Augmentation </a:t>
            </a:r>
            <a:r>
              <a:rPr lang="en-US" sz="2200" dirty="0">
                <a:latin typeface="Verdana" panose="020B0604030504040204" pitchFamily="34" charset="0"/>
                <a:ea typeface="Verdana" panose="020B0604030504040204" pitchFamily="34" charset="0"/>
              </a:rPr>
              <a:t>techniques including rotation, contrast adjustment, and resizing were utilized.</a:t>
            </a:r>
          </a:p>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These </a:t>
            </a:r>
            <a:r>
              <a:rPr lang="en-US" sz="2200" dirty="0">
                <a:latin typeface="Verdana" panose="020B0604030504040204" pitchFamily="34" charset="0"/>
                <a:ea typeface="Verdana" panose="020B0604030504040204" pitchFamily="34" charset="0"/>
              </a:rPr>
              <a:t>techniques contributed to the enhancement of the model's accuracy.</a:t>
            </a:r>
          </a:p>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Augmentation </a:t>
            </a:r>
            <a:r>
              <a:rPr lang="en-US" sz="2200" dirty="0">
                <a:latin typeface="Verdana" panose="020B0604030504040204" pitchFamily="34" charset="0"/>
                <a:ea typeface="Verdana" panose="020B0604030504040204" pitchFamily="34" charset="0"/>
              </a:rPr>
              <a:t>strategies may lead to varying levels of improvement.</a:t>
            </a:r>
          </a:p>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Some </a:t>
            </a:r>
            <a:r>
              <a:rPr lang="en-US" sz="2200" dirty="0">
                <a:latin typeface="Verdana" panose="020B0604030504040204" pitchFamily="34" charset="0"/>
                <a:ea typeface="Verdana" panose="020B0604030504040204" pitchFamily="34" charset="0"/>
              </a:rPr>
              <a:t>cases demonstrated enhanced performance compared to scenarios without augmentation.</a:t>
            </a:r>
          </a:p>
          <a:p>
            <a:pPr marL="342900" indent="-342900" algn="just">
              <a:lnSpc>
                <a:spcPct val="150000"/>
              </a:lnSpc>
              <a:buFont typeface="Wingdings" panose="05000000000000000000" pitchFamily="2" charset="2"/>
              <a:buChar char="v"/>
            </a:pPr>
            <a:r>
              <a:rPr lang="en-US" sz="2200" dirty="0" smtClean="0">
                <a:latin typeface="Verdana" panose="020B0604030504040204" pitchFamily="34" charset="0"/>
                <a:ea typeface="Verdana" panose="020B0604030504040204" pitchFamily="34" charset="0"/>
              </a:rPr>
              <a:t>Careful </a:t>
            </a:r>
            <a:r>
              <a:rPr lang="en-US" sz="2200" dirty="0">
                <a:latin typeface="Verdana" panose="020B0604030504040204" pitchFamily="34" charset="0"/>
                <a:ea typeface="Verdana" panose="020B0604030504040204" pitchFamily="34" charset="0"/>
              </a:rPr>
              <a:t>selection and application of augmentation techniques are essential based on the dataset's specific characteristics to optimize model performance.</a:t>
            </a:r>
          </a:p>
        </p:txBody>
      </p:sp>
    </p:spTree>
    <p:extLst>
      <p:ext uri="{BB962C8B-B14F-4D97-AF65-F5344CB8AC3E}">
        <p14:creationId xmlns:p14="http://schemas.microsoft.com/office/powerpoint/2010/main" val="2796759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
          <p:cNvSpPr/>
          <p:nvPr/>
        </p:nvSpPr>
        <p:spPr>
          <a:xfrm>
            <a:off x="1024759" y="536912"/>
            <a:ext cx="10168757"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Future Works</a:t>
            </a:r>
            <a:endParaRPr lang="en-US" sz="5195" dirty="0">
              <a:latin typeface="Verdana" panose="020B0604030504040204" pitchFamily="34" charset="0"/>
              <a:ea typeface="Verdana" panose="020B0604030504040204" pitchFamily="34" charset="0"/>
            </a:endParaRPr>
          </a:p>
        </p:txBody>
      </p:sp>
      <p:sp>
        <p:nvSpPr>
          <p:cNvPr id="2" name="TextBox 1"/>
          <p:cNvSpPr txBox="1"/>
          <p:nvPr/>
        </p:nvSpPr>
        <p:spPr>
          <a:xfrm flipH="1">
            <a:off x="914399" y="1657349"/>
            <a:ext cx="10279117" cy="517064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200" b="1" dirty="0" smtClean="0">
                <a:latin typeface="Verdana" panose="020B0604030504040204" pitchFamily="34" charset="0"/>
                <a:ea typeface="Verdana" panose="020B0604030504040204" pitchFamily="34" charset="0"/>
              </a:rPr>
              <a:t>Incorporating </a:t>
            </a:r>
            <a:r>
              <a:rPr lang="en-US" sz="2200" b="1" dirty="0">
                <a:latin typeface="Verdana" panose="020B0604030504040204" pitchFamily="34" charset="0"/>
                <a:ea typeface="Verdana" panose="020B0604030504040204" pitchFamily="34" charset="0"/>
              </a:rPr>
              <a:t>Additional Augmentation Techniques</a:t>
            </a:r>
            <a:r>
              <a:rPr lang="en-US" sz="2200" dirty="0" smtClean="0">
                <a:latin typeface="Verdana" panose="020B0604030504040204" pitchFamily="34" charset="0"/>
                <a:ea typeface="Verdana" panose="020B0604030504040204" pitchFamily="34" charset="0"/>
              </a:rPr>
              <a:t>: </a:t>
            </a:r>
            <a:r>
              <a:rPr lang="en-US" sz="2200" dirty="0">
                <a:latin typeface="Verdana" panose="020B0604030504040204" pitchFamily="34" charset="0"/>
                <a:ea typeface="Verdana" panose="020B0604030504040204" pitchFamily="34" charset="0"/>
              </a:rPr>
              <a:t>Explore advanced augmentation methods for improved model robustness</a:t>
            </a:r>
            <a:r>
              <a:rPr lang="en-US" sz="2200" dirty="0" smtClean="0">
                <a:latin typeface="Verdana" panose="020B0604030504040204" pitchFamily="34" charset="0"/>
                <a:ea typeface="Verdana" panose="020B0604030504040204" pitchFamily="34" charset="0"/>
              </a:rPr>
              <a:t>.</a:t>
            </a:r>
            <a:endParaRPr lang="en-US" sz="2200" dirty="0">
              <a:latin typeface="Verdana" panose="020B0604030504040204" pitchFamily="34" charset="0"/>
              <a:ea typeface="Verdana" panose="020B0604030504040204" pitchFamily="34" charset="0"/>
            </a:endParaRPr>
          </a:p>
          <a:p>
            <a:pPr marL="342900" indent="-342900" algn="just">
              <a:lnSpc>
                <a:spcPct val="150000"/>
              </a:lnSpc>
              <a:buFont typeface="Wingdings" panose="05000000000000000000" pitchFamily="2" charset="2"/>
              <a:buChar char="v"/>
            </a:pPr>
            <a:r>
              <a:rPr lang="en-US" sz="2200" b="1" dirty="0" smtClean="0">
                <a:latin typeface="Verdana" panose="020B0604030504040204" pitchFamily="34" charset="0"/>
                <a:ea typeface="Verdana" panose="020B0604030504040204" pitchFamily="34" charset="0"/>
              </a:rPr>
              <a:t>Fine-tuning </a:t>
            </a:r>
            <a:r>
              <a:rPr lang="en-US" sz="2200" b="1" dirty="0" err="1" smtClean="0">
                <a:latin typeface="Verdana" panose="020B0604030504040204" pitchFamily="34" charset="0"/>
                <a:ea typeface="Verdana" panose="020B0604030504040204" pitchFamily="34" charset="0"/>
              </a:rPr>
              <a:t>Hyperparameters</a:t>
            </a:r>
            <a:r>
              <a:rPr lang="en-US" sz="2200" dirty="0" smtClean="0">
                <a:latin typeface="Verdana" panose="020B0604030504040204" pitchFamily="34" charset="0"/>
                <a:ea typeface="Verdana" panose="020B0604030504040204" pitchFamily="34" charset="0"/>
              </a:rPr>
              <a:t>: </a:t>
            </a:r>
            <a:r>
              <a:rPr lang="en-US" sz="2200" dirty="0">
                <a:latin typeface="Verdana" panose="020B0604030504040204" pitchFamily="34" charset="0"/>
                <a:ea typeface="Verdana" panose="020B0604030504040204" pitchFamily="34" charset="0"/>
              </a:rPr>
              <a:t>Optimize learning rate, batch size, and network architecture for better performance</a:t>
            </a:r>
            <a:r>
              <a:rPr lang="en-US" sz="2200" dirty="0" smtClean="0">
                <a:latin typeface="Verdana" panose="020B0604030504040204" pitchFamily="34" charset="0"/>
                <a:ea typeface="Verdana" panose="020B0604030504040204" pitchFamily="34" charset="0"/>
              </a:rPr>
              <a:t>.</a:t>
            </a:r>
            <a:endParaRPr lang="en-US" sz="2200" dirty="0">
              <a:latin typeface="Verdana" panose="020B0604030504040204" pitchFamily="34" charset="0"/>
              <a:ea typeface="Verdana" panose="020B0604030504040204" pitchFamily="34" charset="0"/>
            </a:endParaRPr>
          </a:p>
          <a:p>
            <a:pPr marL="342900" indent="-342900" algn="just">
              <a:lnSpc>
                <a:spcPct val="150000"/>
              </a:lnSpc>
              <a:buFont typeface="Wingdings" panose="05000000000000000000" pitchFamily="2" charset="2"/>
              <a:buChar char="v"/>
            </a:pPr>
            <a:r>
              <a:rPr lang="en-US" sz="2200" b="1" dirty="0" smtClean="0">
                <a:latin typeface="Verdana" panose="020B0604030504040204" pitchFamily="34" charset="0"/>
                <a:ea typeface="Verdana" panose="020B0604030504040204" pitchFamily="34" charset="0"/>
              </a:rPr>
              <a:t>Exploring </a:t>
            </a:r>
            <a:r>
              <a:rPr lang="en-US" sz="2200" b="1" dirty="0">
                <a:latin typeface="Verdana" panose="020B0604030504040204" pitchFamily="34" charset="0"/>
                <a:ea typeface="Verdana" panose="020B0604030504040204" pitchFamily="34" charset="0"/>
              </a:rPr>
              <a:t>Optimizers</a:t>
            </a:r>
            <a:r>
              <a:rPr lang="en-US" sz="2200" dirty="0" smtClean="0">
                <a:latin typeface="Verdana" panose="020B0604030504040204" pitchFamily="34" charset="0"/>
                <a:ea typeface="Verdana" panose="020B0604030504040204" pitchFamily="34" charset="0"/>
              </a:rPr>
              <a:t>: </a:t>
            </a:r>
            <a:r>
              <a:rPr lang="en-US" sz="2200" dirty="0">
                <a:latin typeface="Verdana" panose="020B0604030504040204" pitchFamily="34" charset="0"/>
                <a:ea typeface="Verdana" panose="020B0604030504040204" pitchFamily="34" charset="0"/>
              </a:rPr>
              <a:t>Investigate the impact of different optimizers on model training.</a:t>
            </a:r>
          </a:p>
          <a:p>
            <a:pPr marL="342900" indent="-342900" algn="just">
              <a:lnSpc>
                <a:spcPct val="150000"/>
              </a:lnSpc>
              <a:buFont typeface="Wingdings" panose="05000000000000000000" pitchFamily="2" charset="2"/>
              <a:buChar char="v"/>
            </a:pPr>
            <a:r>
              <a:rPr lang="en-US" sz="2200" b="1" dirty="0" smtClean="0">
                <a:latin typeface="Verdana" panose="020B0604030504040204" pitchFamily="34" charset="0"/>
                <a:ea typeface="Verdana" panose="020B0604030504040204" pitchFamily="34" charset="0"/>
              </a:rPr>
              <a:t>Dataset </a:t>
            </a:r>
            <a:r>
              <a:rPr lang="en-US" sz="2200" b="1" dirty="0">
                <a:latin typeface="Verdana" panose="020B0604030504040204" pitchFamily="34" charset="0"/>
                <a:ea typeface="Verdana" panose="020B0604030504040204" pitchFamily="34" charset="0"/>
              </a:rPr>
              <a:t>Expansion</a:t>
            </a:r>
            <a:r>
              <a:rPr lang="en-US" sz="2200" dirty="0" smtClean="0">
                <a:latin typeface="Verdana" panose="020B0604030504040204" pitchFamily="34" charset="0"/>
                <a:ea typeface="Verdana" panose="020B0604030504040204" pitchFamily="34" charset="0"/>
              </a:rPr>
              <a:t>: </a:t>
            </a:r>
            <a:r>
              <a:rPr lang="en-US" sz="2200" dirty="0">
                <a:latin typeface="Verdana" panose="020B0604030504040204" pitchFamily="34" charset="0"/>
                <a:ea typeface="Verdana" panose="020B0604030504040204" pitchFamily="34" charset="0"/>
              </a:rPr>
              <a:t>Augment dataset with diverse gastrointestinal disease images.</a:t>
            </a:r>
          </a:p>
          <a:p>
            <a:pPr marL="342900" indent="-342900" algn="just">
              <a:lnSpc>
                <a:spcPct val="150000"/>
              </a:lnSpc>
              <a:buFont typeface="Wingdings" panose="05000000000000000000" pitchFamily="2" charset="2"/>
              <a:buChar char="v"/>
            </a:pPr>
            <a:r>
              <a:rPr lang="en-US" sz="2200" b="1" dirty="0" smtClean="0">
                <a:latin typeface="Verdana" panose="020B0604030504040204" pitchFamily="34" charset="0"/>
                <a:ea typeface="Verdana" panose="020B0604030504040204" pitchFamily="34" charset="0"/>
              </a:rPr>
              <a:t>Clinical </a:t>
            </a:r>
            <a:r>
              <a:rPr lang="en-US" sz="2200" b="1" dirty="0">
                <a:latin typeface="Verdana" panose="020B0604030504040204" pitchFamily="34" charset="0"/>
                <a:ea typeface="Verdana" panose="020B0604030504040204" pitchFamily="34" charset="0"/>
              </a:rPr>
              <a:t>Validation and Deployment</a:t>
            </a:r>
            <a:r>
              <a:rPr lang="en-US" sz="2200" dirty="0" smtClean="0">
                <a:latin typeface="Verdana" panose="020B0604030504040204" pitchFamily="34" charset="0"/>
                <a:ea typeface="Verdana" panose="020B0604030504040204" pitchFamily="34" charset="0"/>
              </a:rPr>
              <a:t>: </a:t>
            </a:r>
            <a:r>
              <a:rPr lang="en-US" sz="2200" dirty="0">
                <a:latin typeface="Verdana" panose="020B0604030504040204" pitchFamily="34" charset="0"/>
                <a:ea typeface="Verdana" panose="020B0604030504040204" pitchFamily="34" charset="0"/>
              </a:rPr>
              <a:t>Evaluate model performance in real-world clinical settings.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4896" t="192" r="29203" b="-192"/>
          <a:stretch/>
        </p:blipFill>
        <p:spPr>
          <a:xfrm>
            <a:off x="11430000" y="0"/>
            <a:ext cx="3200400" cy="8229600"/>
          </a:xfrm>
          <a:prstGeom prst="rect">
            <a:avLst/>
          </a:prstGeom>
        </p:spPr>
      </p:pic>
    </p:spTree>
    <p:extLst>
      <p:ext uri="{BB962C8B-B14F-4D97-AF65-F5344CB8AC3E}">
        <p14:creationId xmlns:p14="http://schemas.microsoft.com/office/powerpoint/2010/main" val="3605316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
          <p:cNvSpPr/>
          <p:nvPr/>
        </p:nvSpPr>
        <p:spPr>
          <a:xfrm>
            <a:off x="1" y="536912"/>
            <a:ext cx="14458948"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References</a:t>
            </a:r>
            <a:endParaRPr lang="en-US" sz="5195" dirty="0">
              <a:latin typeface="Verdana" panose="020B0604030504040204" pitchFamily="34" charset="0"/>
              <a:ea typeface="Verdana" panose="020B0604030504040204" pitchFamily="34" charset="0"/>
            </a:endParaRPr>
          </a:p>
        </p:txBody>
      </p:sp>
      <p:sp>
        <p:nvSpPr>
          <p:cNvPr id="2" name="TextBox 1"/>
          <p:cNvSpPr txBox="1"/>
          <p:nvPr/>
        </p:nvSpPr>
        <p:spPr>
          <a:xfrm flipH="1">
            <a:off x="914400" y="1657350"/>
            <a:ext cx="13544549" cy="5003614"/>
          </a:xfrm>
          <a:prstGeom prst="rect">
            <a:avLst/>
          </a:prstGeom>
          <a:noFill/>
        </p:spPr>
        <p:txBody>
          <a:bodyPr wrap="square" rtlCol="0">
            <a:spAutoFit/>
          </a:bodyPr>
          <a:lstStyle/>
          <a:p>
            <a:pPr marL="457200" lvl="0" indent="-457200" algn="just">
              <a:lnSpc>
                <a:spcPct val="150000"/>
              </a:lnSpc>
              <a:buFont typeface="+mj-lt"/>
              <a:buAutoNum type="arabicParenR"/>
            </a:pPr>
            <a:r>
              <a:rPr lang="en-US" sz="2400" dirty="0" err="1" smtClean="0">
                <a:latin typeface="Verdana" panose="020B0604030504040204" pitchFamily="34" charset="0"/>
                <a:ea typeface="Verdana" panose="020B0604030504040204" pitchFamily="34" charset="0"/>
              </a:rPr>
              <a:t>Basak</a:t>
            </a:r>
            <a:r>
              <a:rPr lang="en-US" sz="2400" dirty="0" smtClean="0">
                <a:latin typeface="Verdana" panose="020B0604030504040204" pitchFamily="34" charset="0"/>
                <a:ea typeface="Verdana" panose="020B0604030504040204" pitchFamily="34" charset="0"/>
              </a:rPr>
              <a:t>, H., </a:t>
            </a:r>
            <a:r>
              <a:rPr lang="en-US" sz="2400" dirty="0" err="1" smtClean="0">
                <a:latin typeface="Verdana" panose="020B0604030504040204" pitchFamily="34" charset="0"/>
                <a:ea typeface="Verdana" panose="020B0604030504040204" pitchFamily="34" charset="0"/>
              </a:rPr>
              <a:t>Kundu</a:t>
            </a:r>
            <a:r>
              <a:rPr lang="en-US" sz="2400" dirty="0" smtClean="0">
                <a:latin typeface="Verdana" panose="020B0604030504040204" pitchFamily="34" charset="0"/>
                <a:ea typeface="Verdana" panose="020B0604030504040204" pitchFamily="34" charset="0"/>
              </a:rPr>
              <a:t>, R., &amp; Sarkar, R. (2022). </a:t>
            </a:r>
            <a:r>
              <a:rPr lang="en-US" sz="2400" dirty="0" err="1" smtClean="0">
                <a:latin typeface="Verdana" panose="020B0604030504040204" pitchFamily="34" charset="0"/>
                <a:ea typeface="Verdana" panose="020B0604030504040204" pitchFamily="34" charset="0"/>
              </a:rPr>
              <a:t>MFSNet</a:t>
            </a:r>
            <a:r>
              <a:rPr lang="en-US" sz="2400" dirty="0" smtClean="0">
                <a:latin typeface="Verdana" panose="020B0604030504040204" pitchFamily="34" charset="0"/>
                <a:ea typeface="Verdana" panose="020B0604030504040204" pitchFamily="34" charset="0"/>
              </a:rPr>
              <a:t>: A multi focus segmentation network for skin lesion segmentation. </a:t>
            </a:r>
            <a:r>
              <a:rPr lang="en-US" sz="2400" i="1" dirty="0" smtClean="0">
                <a:latin typeface="Verdana" panose="020B0604030504040204" pitchFamily="34" charset="0"/>
                <a:ea typeface="Verdana" panose="020B0604030504040204" pitchFamily="34" charset="0"/>
              </a:rPr>
              <a:t>Pattern Recognition, 128</a:t>
            </a:r>
            <a:r>
              <a:rPr lang="en-US" sz="2400" dirty="0" smtClean="0">
                <a:latin typeface="Verdana" panose="020B0604030504040204" pitchFamily="34" charset="0"/>
                <a:ea typeface="Verdana" panose="020B0604030504040204" pitchFamily="34" charset="0"/>
              </a:rPr>
              <a:t>, 108673.</a:t>
            </a:r>
          </a:p>
          <a:p>
            <a:pPr marL="457200" lvl="0" indent="-457200" algn="just">
              <a:lnSpc>
                <a:spcPct val="150000"/>
              </a:lnSpc>
              <a:buFont typeface="+mj-lt"/>
              <a:buAutoNum type="arabicParenR"/>
            </a:pPr>
            <a:r>
              <a:rPr lang="en-US" sz="2400" dirty="0" err="1" smtClean="0">
                <a:latin typeface="Verdana" panose="020B0604030504040204" pitchFamily="34" charset="0"/>
                <a:ea typeface="Verdana" panose="020B0604030504040204" pitchFamily="34" charset="0"/>
              </a:rPr>
              <a:t>DiSanto</a:t>
            </a:r>
            <a:r>
              <a:rPr lang="en-US" sz="2400" dirty="0" smtClean="0">
                <a:latin typeface="Verdana" panose="020B0604030504040204" pitchFamily="34" charset="0"/>
                <a:ea typeface="Verdana" panose="020B0604030504040204" pitchFamily="34" charset="0"/>
              </a:rPr>
              <a:t>, N., Harding, G., Martinez, E., &amp; Sanders, B. (2022). Leveraging Contextual Data Augmentation for Generalizable Melanoma Detection. </a:t>
            </a:r>
            <a:r>
              <a:rPr lang="en-US" sz="2400" i="1" dirty="0" err="1" smtClean="0">
                <a:latin typeface="Verdana" panose="020B0604030504040204" pitchFamily="34" charset="0"/>
                <a:ea typeface="Verdana" panose="020B0604030504040204" pitchFamily="34" charset="0"/>
              </a:rPr>
              <a:t>arXiv</a:t>
            </a:r>
            <a:r>
              <a:rPr lang="en-US" sz="2400" i="1" dirty="0" smtClean="0">
                <a:latin typeface="Verdana" panose="020B0604030504040204" pitchFamily="34" charset="0"/>
                <a:ea typeface="Verdana" panose="020B0604030504040204" pitchFamily="34" charset="0"/>
              </a:rPr>
              <a:t> preprint arXiv:2212.05116</a:t>
            </a:r>
            <a:r>
              <a:rPr lang="en-US" sz="2400" dirty="0" smtClean="0">
                <a:latin typeface="Verdana" panose="020B0604030504040204" pitchFamily="34" charset="0"/>
                <a:ea typeface="Verdana" panose="020B0604030504040204" pitchFamily="34" charset="0"/>
              </a:rPr>
              <a:t>.</a:t>
            </a:r>
          </a:p>
          <a:p>
            <a:pPr marL="457200" lvl="0" indent="-457200" algn="just">
              <a:lnSpc>
                <a:spcPct val="150000"/>
              </a:lnSpc>
              <a:buFont typeface="+mj-lt"/>
              <a:buAutoNum type="arabicParenR"/>
            </a:pPr>
            <a:r>
              <a:rPr lang="en-US" sz="2400" dirty="0" smtClean="0">
                <a:latin typeface="Verdana" panose="020B0604030504040204" pitchFamily="34" charset="0"/>
                <a:ea typeface="Verdana" panose="020B0604030504040204" pitchFamily="34" charset="0"/>
              </a:rPr>
              <a:t>D. </a:t>
            </a:r>
            <a:r>
              <a:rPr lang="en-US" sz="2400" dirty="0" err="1" smtClean="0">
                <a:latin typeface="Verdana" panose="020B0604030504040204" pitchFamily="34" charset="0"/>
                <a:ea typeface="Verdana" panose="020B0604030504040204" pitchFamily="34" charset="0"/>
              </a:rPr>
              <a:t>Jha</a:t>
            </a:r>
            <a:r>
              <a:rPr lang="en-US" sz="2400" dirty="0" smtClean="0">
                <a:latin typeface="Verdana" panose="020B0604030504040204" pitchFamily="34" charset="0"/>
                <a:ea typeface="Verdana" panose="020B0604030504040204" pitchFamily="34" charset="0"/>
              </a:rPr>
              <a:t> et al. (2021). Real-Time Polyp Detection, </a:t>
            </a:r>
            <a:r>
              <a:rPr lang="en-US" sz="2400" dirty="0" err="1" smtClean="0">
                <a:latin typeface="Verdana" panose="020B0604030504040204" pitchFamily="34" charset="0"/>
                <a:ea typeface="Verdana" panose="020B0604030504040204" pitchFamily="34" charset="0"/>
              </a:rPr>
              <a:t>Localisation</a:t>
            </a:r>
            <a:r>
              <a:rPr lang="en-US" sz="2400" dirty="0" smtClean="0">
                <a:latin typeface="Verdana" panose="020B0604030504040204" pitchFamily="34" charset="0"/>
                <a:ea typeface="Verdana" panose="020B0604030504040204" pitchFamily="34" charset="0"/>
              </a:rPr>
              <a:t> and Segmentation in Colonoscopy Using Deep Learning. </a:t>
            </a:r>
            <a:r>
              <a:rPr lang="en-US" sz="2400" i="1" dirty="0" smtClean="0">
                <a:latin typeface="Verdana" panose="020B0604030504040204" pitchFamily="34" charset="0"/>
                <a:ea typeface="Verdana" panose="020B0604030504040204" pitchFamily="34" charset="0"/>
              </a:rPr>
              <a:t>IEEE Acc.</a:t>
            </a:r>
            <a:endParaRPr lang="en-US" sz="2400" dirty="0" smtClean="0">
              <a:latin typeface="Verdana" panose="020B0604030504040204" pitchFamily="34" charset="0"/>
              <a:ea typeface="Verdana" panose="020B0604030504040204" pitchFamily="34" charset="0"/>
            </a:endParaRPr>
          </a:p>
          <a:p>
            <a:pPr marL="457200" lvl="0" indent="-457200" algn="just">
              <a:lnSpc>
                <a:spcPct val="150000"/>
              </a:lnSpc>
              <a:buFont typeface="+mj-lt"/>
              <a:buAutoNum type="arabicParenR"/>
            </a:pPr>
            <a:r>
              <a:rPr lang="en-US" sz="2400" dirty="0" err="1" smtClean="0">
                <a:latin typeface="Verdana" panose="020B0604030504040204" pitchFamily="34" charset="0"/>
                <a:ea typeface="Verdana" panose="020B0604030504040204" pitchFamily="34" charset="0"/>
              </a:rPr>
              <a:t>Dumitru</a:t>
            </a:r>
            <a:r>
              <a:rPr lang="en-US" sz="2400" dirty="0" smtClean="0">
                <a:latin typeface="Verdana" panose="020B0604030504040204" pitchFamily="34" charset="0"/>
                <a:ea typeface="Verdana" panose="020B0604030504040204" pitchFamily="34" charset="0"/>
              </a:rPr>
              <a:t>, R. G., </a:t>
            </a:r>
            <a:r>
              <a:rPr lang="en-US" sz="2400" dirty="0" err="1" smtClean="0">
                <a:latin typeface="Verdana" panose="020B0604030504040204" pitchFamily="34" charset="0"/>
                <a:ea typeface="Verdana" panose="020B0604030504040204" pitchFamily="34" charset="0"/>
              </a:rPr>
              <a:t>Peteleaza</a:t>
            </a:r>
            <a:r>
              <a:rPr lang="en-US" sz="2400" dirty="0" smtClean="0">
                <a:latin typeface="Verdana" panose="020B0604030504040204" pitchFamily="34" charset="0"/>
                <a:ea typeface="Verdana" panose="020B0604030504040204" pitchFamily="34" charset="0"/>
              </a:rPr>
              <a:t>, D., &amp; </a:t>
            </a:r>
            <a:r>
              <a:rPr lang="en-US" sz="2400" dirty="0" err="1" smtClean="0">
                <a:latin typeface="Verdana" panose="020B0604030504040204" pitchFamily="34" charset="0"/>
                <a:ea typeface="Verdana" panose="020B0604030504040204" pitchFamily="34" charset="0"/>
              </a:rPr>
              <a:t>Craciun</a:t>
            </a:r>
            <a:r>
              <a:rPr lang="en-US" sz="2400" dirty="0" smtClean="0">
                <a:latin typeface="Verdana" panose="020B0604030504040204" pitchFamily="34" charset="0"/>
                <a:ea typeface="Verdana" panose="020B0604030504040204" pitchFamily="34" charset="0"/>
              </a:rPr>
              <a:t>, C. (2023). Using DUCK-Net for polyp image segmentation. </a:t>
            </a:r>
            <a:r>
              <a:rPr lang="en-US" sz="2400" i="1" dirty="0" smtClean="0">
                <a:latin typeface="Verdana" panose="020B0604030504040204" pitchFamily="34" charset="0"/>
                <a:ea typeface="Verdana" panose="020B0604030504040204" pitchFamily="34" charset="0"/>
              </a:rPr>
              <a:t>Scientific reports, 13(1)</a:t>
            </a:r>
            <a:r>
              <a:rPr lang="en-US" sz="2400" dirty="0" smtClean="0">
                <a:latin typeface="Verdana" panose="020B0604030504040204" pitchFamily="34" charset="0"/>
                <a:ea typeface="Verdana" panose="020B0604030504040204" pitchFamily="34" charset="0"/>
              </a:rPr>
              <a:t>, 9803.</a:t>
            </a:r>
          </a:p>
        </p:txBody>
      </p:sp>
    </p:spTree>
    <p:extLst>
      <p:ext uri="{BB962C8B-B14F-4D97-AF65-F5344CB8AC3E}">
        <p14:creationId xmlns:p14="http://schemas.microsoft.com/office/powerpoint/2010/main" val="3643532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References cont..</a:t>
            </a:r>
            <a:endParaRPr lang="en-US" sz="5195" dirty="0">
              <a:latin typeface="Verdana" panose="020B0604030504040204" pitchFamily="34" charset="0"/>
              <a:ea typeface="Verdana" panose="020B0604030504040204" pitchFamily="34" charset="0"/>
            </a:endParaRPr>
          </a:p>
        </p:txBody>
      </p:sp>
      <p:sp>
        <p:nvSpPr>
          <p:cNvPr id="2" name="TextBox 1"/>
          <p:cNvSpPr txBox="1"/>
          <p:nvPr/>
        </p:nvSpPr>
        <p:spPr>
          <a:xfrm flipH="1">
            <a:off x="914400" y="1657350"/>
            <a:ext cx="13544549" cy="5632311"/>
          </a:xfrm>
          <a:prstGeom prst="rect">
            <a:avLst/>
          </a:prstGeom>
          <a:noFill/>
        </p:spPr>
        <p:txBody>
          <a:bodyPr wrap="square" rtlCol="0">
            <a:spAutoFit/>
          </a:bodyPr>
          <a:lstStyle/>
          <a:p>
            <a:pPr marL="457200" lvl="0" indent="-457200" algn="just">
              <a:lnSpc>
                <a:spcPct val="150000"/>
              </a:lnSpc>
              <a:buFont typeface="+mj-lt"/>
              <a:buAutoNum type="arabicParenR" startAt="5"/>
            </a:pPr>
            <a:r>
              <a:rPr lang="en-US" sz="2400" dirty="0">
                <a:latin typeface="Verdana" panose="020B0604030504040204" pitchFamily="34" charset="0"/>
                <a:ea typeface="Verdana" panose="020B0604030504040204" pitchFamily="34" charset="0"/>
              </a:rPr>
              <a:t>O. </a:t>
            </a:r>
            <a:r>
              <a:rPr lang="en-US" sz="2400" dirty="0" err="1">
                <a:latin typeface="Verdana" panose="020B0604030504040204" pitchFamily="34" charset="0"/>
                <a:ea typeface="Verdana" panose="020B0604030504040204" pitchFamily="34" charset="0"/>
              </a:rPr>
              <a:t>Ronneberger</a:t>
            </a:r>
            <a:r>
              <a:rPr lang="en-US" sz="2400" dirty="0">
                <a:latin typeface="Verdana" panose="020B0604030504040204" pitchFamily="34" charset="0"/>
                <a:ea typeface="Verdana" panose="020B0604030504040204" pitchFamily="34" charset="0"/>
              </a:rPr>
              <a:t>, P. Fischer, and T. </a:t>
            </a:r>
            <a:r>
              <a:rPr lang="en-US" sz="2400" dirty="0" err="1">
                <a:latin typeface="Verdana" panose="020B0604030504040204" pitchFamily="34" charset="0"/>
                <a:ea typeface="Verdana" panose="020B0604030504040204" pitchFamily="34" charset="0"/>
              </a:rPr>
              <a:t>Brox</a:t>
            </a:r>
            <a:r>
              <a:rPr lang="en-US" sz="2400" dirty="0">
                <a:latin typeface="Verdana" panose="020B0604030504040204" pitchFamily="34" charset="0"/>
                <a:ea typeface="Verdana" panose="020B0604030504040204" pitchFamily="34" charset="0"/>
              </a:rPr>
              <a:t>. (2015). U-net: Convolutional networks for </a:t>
            </a:r>
            <a:r>
              <a:rPr lang="en-US" sz="2400" dirty="0" smtClean="0">
                <a:latin typeface="Verdana" panose="020B0604030504040204" pitchFamily="34" charset="0"/>
                <a:ea typeface="Verdana" panose="020B0604030504040204" pitchFamily="34" charset="0"/>
              </a:rPr>
              <a:t>biomedical image segmentation. [</a:t>
            </a:r>
            <a:r>
              <a:rPr lang="en-US" sz="2400" dirty="0">
                <a:latin typeface="Verdana" panose="020B0604030504040204" pitchFamily="34" charset="0"/>
                <a:ea typeface="Verdana" panose="020B0604030504040204" pitchFamily="34" charset="0"/>
              </a:rPr>
              <a:t>Online</a:t>
            </a:r>
            <a:r>
              <a:rPr lang="en-US" sz="2400" dirty="0" smtClean="0">
                <a:latin typeface="Verdana" panose="020B0604030504040204" pitchFamily="34" charset="0"/>
                <a:ea typeface="Verdana" panose="020B0604030504040204" pitchFamily="34" charset="0"/>
              </a:rPr>
              <a:t>]. Available </a:t>
            </a:r>
            <a:r>
              <a:rPr lang="en-US" sz="2400" dirty="0">
                <a:latin typeface="Verdana" panose="020B0604030504040204" pitchFamily="34" charset="0"/>
                <a:ea typeface="Verdana" panose="020B0604030504040204" pitchFamily="34" charset="0"/>
              </a:rPr>
              <a:t>https://arxiv.org/abs/1505.04597</a:t>
            </a:r>
          </a:p>
          <a:p>
            <a:pPr marL="457200" lvl="0" indent="-457200" algn="just">
              <a:lnSpc>
                <a:spcPct val="150000"/>
              </a:lnSpc>
              <a:buFont typeface="+mj-lt"/>
              <a:buAutoNum type="arabicParenR" startAt="5"/>
            </a:pPr>
            <a:r>
              <a:rPr lang="en-US" sz="2400" dirty="0">
                <a:latin typeface="Verdana" panose="020B0604030504040204" pitchFamily="34" charset="0"/>
                <a:ea typeface="Verdana" panose="020B0604030504040204" pitchFamily="34" charset="0"/>
              </a:rPr>
              <a:t>Trinh, Q. H. (2023, June). Meta-Polyp: a baseline for efficient Polyp segmentation. In </a:t>
            </a:r>
            <a:r>
              <a:rPr lang="en-US" sz="2400" i="1" dirty="0">
                <a:latin typeface="Verdana" panose="020B0604030504040204" pitchFamily="34" charset="0"/>
                <a:ea typeface="Verdana" panose="020B0604030504040204" pitchFamily="34" charset="0"/>
              </a:rPr>
              <a:t>2023 IEEE 36th International Symposium on Computer-Based Medical Systems (CBMS)</a:t>
            </a:r>
            <a:r>
              <a:rPr lang="en-US" sz="2400" dirty="0">
                <a:latin typeface="Verdana" panose="020B0604030504040204" pitchFamily="34" charset="0"/>
                <a:ea typeface="Verdana" panose="020B0604030504040204" pitchFamily="34" charset="0"/>
              </a:rPr>
              <a:t> (pp. 742-747). IEEE.</a:t>
            </a:r>
          </a:p>
          <a:p>
            <a:pPr marL="457200" lvl="0" indent="-457200" algn="just">
              <a:lnSpc>
                <a:spcPct val="150000"/>
              </a:lnSpc>
              <a:buFont typeface="+mj-lt"/>
              <a:buAutoNum type="arabicParenR" startAt="5"/>
            </a:pPr>
            <a:r>
              <a:rPr lang="en-US" sz="2400" dirty="0" smtClean="0">
                <a:latin typeface="Verdana" panose="020B0604030504040204" pitchFamily="34" charset="0"/>
                <a:ea typeface="Verdana" panose="020B0604030504040204" pitchFamily="34" charset="0"/>
              </a:rPr>
              <a:t>Y</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Guo</a:t>
            </a:r>
            <a:r>
              <a:rPr lang="en-US" sz="2400" dirty="0">
                <a:latin typeface="Verdana" panose="020B0604030504040204" pitchFamily="34" charset="0"/>
                <a:ea typeface="Verdana" panose="020B0604030504040204" pitchFamily="34" charset="0"/>
              </a:rPr>
              <a:t>, J. Bernal, and B. J </a:t>
            </a:r>
            <a:r>
              <a:rPr lang="en-US" sz="2400" dirty="0" err="1">
                <a:latin typeface="Verdana" panose="020B0604030504040204" pitchFamily="34" charset="0"/>
                <a:ea typeface="Verdana" panose="020B0604030504040204" pitchFamily="34" charset="0"/>
              </a:rPr>
              <a:t>Matuszewski</a:t>
            </a:r>
            <a:r>
              <a:rPr lang="en-US" sz="2400" dirty="0">
                <a:latin typeface="Verdana" panose="020B0604030504040204" pitchFamily="34" charset="0"/>
                <a:ea typeface="Verdana" panose="020B0604030504040204" pitchFamily="34" charset="0"/>
              </a:rPr>
              <a:t>. (2020). Polyp segmentation with fully convolutional deep neural networks — extended evaluation study. Jour. of </a:t>
            </a:r>
            <a:r>
              <a:rPr lang="en-US" sz="2400" dirty="0" err="1">
                <a:latin typeface="Verdana" panose="020B0604030504040204" pitchFamily="34" charset="0"/>
                <a:ea typeface="Verdana" panose="020B0604030504040204" pitchFamily="34" charset="0"/>
              </a:rPr>
              <a:t>Imag</a:t>
            </a:r>
            <a:r>
              <a:rPr lang="en-US" sz="2400" dirty="0">
                <a:latin typeface="Verdana" panose="020B0604030504040204" pitchFamily="34" charset="0"/>
                <a:ea typeface="Verdana" panose="020B0604030504040204" pitchFamily="34" charset="0"/>
              </a:rPr>
              <a:t>., vol. 6, no. 7, p. 69.</a:t>
            </a:r>
          </a:p>
          <a:p>
            <a:pPr marL="457200" lvl="0" indent="-457200" algn="just">
              <a:lnSpc>
                <a:spcPct val="150000"/>
              </a:lnSpc>
              <a:buFont typeface="+mj-lt"/>
              <a:buAutoNum type="arabicParenR" startAt="5"/>
            </a:pPr>
            <a:endParaRPr lang="en-US" sz="2400" dirty="0" smtClean="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6272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 23"/>
          <p:cNvGraphicFramePr/>
          <p:nvPr>
            <p:extLst>
              <p:ext uri="{D42A27DB-BD31-4B8C-83A1-F6EECF244321}">
                <p14:modId xmlns:p14="http://schemas.microsoft.com/office/powerpoint/2010/main" val="753154066"/>
              </p:ext>
            </p:extLst>
          </p:nvPr>
        </p:nvGraphicFramePr>
        <p:xfrm>
          <a:off x="0" y="990600"/>
          <a:ext cx="14630400"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p:cNvSpPr txBox="1"/>
          <p:nvPr/>
        </p:nvSpPr>
        <p:spPr>
          <a:xfrm>
            <a:off x="762000" y="194101"/>
            <a:ext cx="13144500" cy="830997"/>
          </a:xfrm>
          <a:prstGeom prst="rect">
            <a:avLst/>
          </a:prstGeom>
          <a:noFill/>
        </p:spPr>
        <p:txBody>
          <a:bodyPr wrap="square" rtlCol="0">
            <a:spAutoFit/>
          </a:bodyPr>
          <a:lstStyle/>
          <a:p>
            <a:pPr algn="ctr"/>
            <a:r>
              <a:rPr lang="en-US" sz="4800" dirty="0" smtClean="0">
                <a:latin typeface="Verdana" panose="020B0604030504040204" pitchFamily="34" charset="0"/>
                <a:ea typeface="Verdana" panose="020B0604030504040204" pitchFamily="34" charset="0"/>
              </a:rPr>
              <a:t>Abstract</a:t>
            </a:r>
            <a:endParaRPr lang="en-US" sz="4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61799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1554070" y="3732821"/>
            <a:ext cx="11522261" cy="4326978"/>
          </a:xfrm>
          <a:prstGeom prst="rect">
            <a:avLst/>
          </a:prstGeom>
          <a:noFill/>
          <a:ln/>
        </p:spPr>
        <p:txBody>
          <a:bodyPr wrap="none" rtlCol="0" anchor="t"/>
          <a:lstStyle/>
          <a:p>
            <a:pPr marL="0" indent="0" algn="just">
              <a:lnSpc>
                <a:spcPts val="6494"/>
              </a:lnSpc>
              <a:buNone/>
            </a:pPr>
            <a:r>
              <a:rPr lang="en-US" sz="13800" dirty="0" smtClean="0">
                <a:solidFill>
                  <a:srgbClr val="312F2B"/>
                </a:solidFill>
                <a:latin typeface="Verdana" panose="020B0604030504040204" pitchFamily="34" charset="0"/>
                <a:ea typeface="Verdana" panose="020B0604030504040204" pitchFamily="34" charset="0"/>
              </a:rPr>
              <a:t>THANK YOU!</a:t>
            </a:r>
            <a:endParaRPr lang="en-US" sz="13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89574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150" y="2133600"/>
            <a:ext cx="11796977" cy="5165834"/>
          </a:xfrm>
          <a:prstGeom prst="rect">
            <a:avLst/>
          </a:prstGeom>
        </p:spPr>
      </p:pic>
      <p:sp>
        <p:nvSpPr>
          <p:cNvPr id="3"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Deep Supervision</a:t>
            </a:r>
            <a:endParaRPr lang="en-US" sz="5195"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15127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Convolutional Layer</a:t>
            </a:r>
            <a:endParaRPr lang="en-US" sz="5195"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71" y="1524838"/>
            <a:ext cx="9752381" cy="6704762"/>
          </a:xfrm>
          <a:prstGeom prst="rect">
            <a:avLst/>
          </a:prstGeom>
        </p:spPr>
      </p:pic>
    </p:spTree>
    <p:extLst>
      <p:ext uri="{BB962C8B-B14F-4D97-AF65-F5344CB8AC3E}">
        <p14:creationId xmlns:p14="http://schemas.microsoft.com/office/powerpoint/2010/main" val="217990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err="1" smtClean="0">
                <a:solidFill>
                  <a:srgbClr val="312F2B"/>
                </a:solidFill>
                <a:latin typeface="Verdana" panose="020B0604030504040204" pitchFamily="34" charset="0"/>
                <a:ea typeface="Verdana" panose="020B0604030504040204" pitchFamily="34" charset="0"/>
              </a:rPr>
              <a:t>Upsampling</a:t>
            </a:r>
            <a:r>
              <a:rPr lang="en-US" sz="5195" dirty="0" smtClean="0">
                <a:solidFill>
                  <a:srgbClr val="312F2B"/>
                </a:solidFill>
                <a:latin typeface="Verdana" panose="020B0604030504040204" pitchFamily="34" charset="0"/>
                <a:ea typeface="Verdana" panose="020B0604030504040204" pitchFamily="34" charset="0"/>
              </a:rPr>
              <a:t> and </a:t>
            </a:r>
            <a:r>
              <a:rPr lang="en-US" sz="5195" dirty="0" err="1" smtClean="0">
                <a:solidFill>
                  <a:srgbClr val="312F2B"/>
                </a:solidFill>
                <a:latin typeface="Verdana" panose="020B0604030504040204" pitchFamily="34" charset="0"/>
                <a:ea typeface="Verdana" panose="020B0604030504040204" pitchFamily="34" charset="0"/>
              </a:rPr>
              <a:t>Downsampling</a:t>
            </a:r>
            <a:endParaRPr lang="en-US" sz="5195" dirty="0">
              <a:latin typeface="Verdana" panose="020B0604030504040204" pitchFamily="34" charset="0"/>
              <a:ea typeface="Verdana" panose="020B060403050404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751" y="1736670"/>
            <a:ext cx="9581822" cy="6188730"/>
          </a:xfrm>
          <a:prstGeom prst="rect">
            <a:avLst/>
          </a:prstGeom>
        </p:spPr>
      </p:pic>
    </p:spTree>
    <p:extLst>
      <p:ext uri="{BB962C8B-B14F-4D97-AF65-F5344CB8AC3E}">
        <p14:creationId xmlns:p14="http://schemas.microsoft.com/office/powerpoint/2010/main" val="2470779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Activation Function</a:t>
            </a:r>
            <a:endParaRPr lang="en-US" sz="5195"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562" y="2453672"/>
            <a:ext cx="11193291" cy="4798466"/>
          </a:xfrm>
          <a:prstGeom prst="rect">
            <a:avLst/>
          </a:prstGeom>
        </p:spPr>
      </p:pic>
    </p:spTree>
    <p:extLst>
      <p:ext uri="{BB962C8B-B14F-4D97-AF65-F5344CB8AC3E}">
        <p14:creationId xmlns:p14="http://schemas.microsoft.com/office/powerpoint/2010/main" val="3588902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61" y="829823"/>
            <a:ext cx="10991120" cy="6847983"/>
          </a:xfrm>
          <a:prstGeom prst="rect">
            <a:avLst/>
          </a:prstGeom>
        </p:spPr>
      </p:pic>
    </p:spTree>
    <p:extLst>
      <p:ext uri="{BB962C8B-B14F-4D97-AF65-F5344CB8AC3E}">
        <p14:creationId xmlns:p14="http://schemas.microsoft.com/office/powerpoint/2010/main" val="3667908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87367" y="1991142"/>
            <a:ext cx="12549350" cy="4985980"/>
          </a:xfrm>
          <a:prstGeom prst="rect">
            <a:avLst/>
          </a:prstGeom>
        </p:spPr>
        <p:txBody>
          <a:bodyPr wrap="square">
            <a:spAutoFit/>
          </a:bodyPr>
          <a:lstStyle/>
          <a:p>
            <a:endParaRPr lang="en-US"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rPr>
              <a:t>The implementation of </a:t>
            </a:r>
            <a:r>
              <a:rPr lang="en-US" sz="2000" dirty="0" err="1">
                <a:latin typeface="Verdana" panose="020B0604030504040204" pitchFamily="34" charset="0"/>
                <a:ea typeface="Verdana" panose="020B0604030504040204" pitchFamily="34" charset="0"/>
              </a:rPr>
              <a:t>MFSNet</a:t>
            </a:r>
            <a:r>
              <a:rPr lang="en-US" sz="2000" dirty="0">
                <a:latin typeface="Verdana" panose="020B0604030504040204" pitchFamily="34" charset="0"/>
                <a:ea typeface="Verdana" panose="020B0604030504040204" pitchFamily="34" charset="0"/>
              </a:rPr>
              <a:t> in code involves defining the architecture using a deep learning framework (</a:t>
            </a:r>
            <a:r>
              <a:rPr lang="en-US" sz="2000" dirty="0" smtClean="0">
                <a:latin typeface="Verdana" panose="020B0604030504040204" pitchFamily="34" charset="0"/>
                <a:ea typeface="Verdana" panose="020B0604030504040204" pitchFamily="34" charset="0"/>
              </a:rPr>
              <a:t> </a:t>
            </a:r>
            <a:r>
              <a:rPr lang="en-US" sz="2000" dirty="0" err="1" smtClean="0">
                <a:latin typeface="Verdana" panose="020B0604030504040204" pitchFamily="34" charset="0"/>
                <a:ea typeface="Verdana" panose="020B0604030504040204" pitchFamily="34" charset="0"/>
              </a:rPr>
              <a:t>pytorch</a:t>
            </a:r>
            <a:r>
              <a:rPr lang="en-US" sz="2000" dirty="0" smtClean="0">
                <a:latin typeface="Verdana" panose="020B0604030504040204" pitchFamily="34" charset="0"/>
                <a:ea typeface="Verdana" panose="020B0604030504040204" pitchFamily="34" charset="0"/>
              </a:rPr>
              <a:t>)</a:t>
            </a:r>
            <a:endParaRPr lang="en-US" sz="2000" dirty="0" smtClean="0">
              <a:latin typeface="Verdana" panose="020B0604030504040204" pitchFamily="34" charset="0"/>
              <a:ea typeface="Verdana" panose="020B0604030504040204" pitchFamily="34" charset="0"/>
            </a:endParaRPr>
          </a:p>
          <a:p>
            <a:endParaRPr lang="en-US" sz="20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rPr>
              <a:t>Each component of the </a:t>
            </a:r>
            <a:r>
              <a:rPr lang="en-US" sz="2000" dirty="0" err="1">
                <a:latin typeface="Verdana" panose="020B0604030504040204" pitchFamily="34" charset="0"/>
                <a:ea typeface="Verdana" panose="020B0604030504040204" pitchFamily="34" charset="0"/>
              </a:rPr>
              <a:t>MFSNet</a:t>
            </a:r>
            <a:r>
              <a:rPr lang="en-US" sz="2000" dirty="0">
                <a:latin typeface="Verdana" panose="020B0604030504040204" pitchFamily="34" charset="0"/>
                <a:ea typeface="Verdana" panose="020B0604030504040204" pitchFamily="34" charset="0"/>
              </a:rPr>
              <a:t> architecture (e.g., backbone network, RA modules, BA module, PPD module) is implemented as a separate module or layer in the neural network</a:t>
            </a:r>
            <a:r>
              <a:rPr lang="en-US" sz="2000" dirty="0" smtClean="0">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rPr>
              <a:t>The </a:t>
            </a:r>
            <a:r>
              <a:rPr lang="en-US" sz="2000" dirty="0" err="1">
                <a:latin typeface="Verdana" panose="020B0604030504040204" pitchFamily="34" charset="0"/>
                <a:ea typeface="Verdana" panose="020B0604030504040204" pitchFamily="34" charset="0"/>
              </a:rPr>
              <a:t>hyperparameters</a:t>
            </a:r>
            <a:r>
              <a:rPr lang="en-US" sz="2000" dirty="0">
                <a:latin typeface="Verdana" panose="020B0604030504040204" pitchFamily="34" charset="0"/>
                <a:ea typeface="Verdana" panose="020B0604030504040204" pitchFamily="34" charset="0"/>
              </a:rPr>
              <a:t> of the model, such as learning rate, batch size, optimizer choice, and regularization parameters, are specified in the training script</a:t>
            </a:r>
            <a:r>
              <a:rPr lang="en-US" sz="2000" dirty="0" smtClean="0">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rPr>
              <a:t>The model is trained using a suitable dataset for the segmentation task, and the training process involves forward and backward passes through the network to update the model parameters based on the chosen loss function</a:t>
            </a:r>
            <a:r>
              <a:rPr lang="en-US" sz="2000" dirty="0" smtClean="0">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2000" dirty="0">
                <a:latin typeface="Verdana" panose="020B0604030504040204" pitchFamily="34" charset="0"/>
                <a:ea typeface="Verdana" panose="020B0604030504040204" pitchFamily="34" charset="0"/>
              </a:rPr>
              <a:t>After training, the model can be evaluated on a separate validation or test dataset to assess its performance using appropriate evaluation metrics.</a:t>
            </a:r>
          </a:p>
        </p:txBody>
      </p:sp>
      <p:sp>
        <p:nvSpPr>
          <p:cNvPr id="4"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Implementing Code </a:t>
            </a:r>
            <a:endParaRPr lang="en-US" sz="5195"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98655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0398"/>
            <a:ext cx="8124497" cy="457003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501" y="2807578"/>
            <a:ext cx="6896100" cy="3752850"/>
          </a:xfrm>
          <a:prstGeom prst="rect">
            <a:avLst/>
          </a:prstGeom>
        </p:spPr>
      </p:pic>
    </p:spTree>
    <p:extLst>
      <p:ext uri="{BB962C8B-B14F-4D97-AF65-F5344CB8AC3E}">
        <p14:creationId xmlns:p14="http://schemas.microsoft.com/office/powerpoint/2010/main" val="1039511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390"/>
            <a:ext cx="14630400" cy="6355372"/>
          </a:xfrm>
          <a:prstGeom prst="rect">
            <a:avLst/>
          </a:prstGeom>
        </p:spPr>
      </p:pic>
      <p:sp>
        <p:nvSpPr>
          <p:cNvPr id="3" name="Text 1"/>
          <p:cNvSpPr/>
          <p:nvPr/>
        </p:nvSpPr>
        <p:spPr>
          <a:xfrm>
            <a:off x="0" y="536912"/>
            <a:ext cx="14299324" cy="824746"/>
          </a:xfrm>
          <a:prstGeom prst="rect">
            <a:avLst/>
          </a:prstGeom>
          <a:noFill/>
          <a:ln/>
        </p:spPr>
        <p:txBody>
          <a:bodyPr wrap="none" rtlCol="0" anchor="t"/>
          <a:lstStyle/>
          <a:p>
            <a:pPr marL="0" indent="0" algn="ctr">
              <a:lnSpc>
                <a:spcPts val="6494"/>
              </a:lnSpc>
              <a:buNone/>
            </a:pPr>
            <a:r>
              <a:rPr lang="en-US" sz="5195" dirty="0" smtClean="0">
                <a:solidFill>
                  <a:srgbClr val="312F2B"/>
                </a:solidFill>
                <a:latin typeface="Verdana" panose="020B0604030504040204" pitchFamily="34" charset="0"/>
                <a:ea typeface="Verdana" panose="020B0604030504040204" pitchFamily="34" charset="0"/>
              </a:rPr>
              <a:t>Optimizers</a:t>
            </a:r>
            <a:r>
              <a:rPr lang="en-US" sz="5195" dirty="0" smtClean="0">
                <a:solidFill>
                  <a:srgbClr val="312F2B"/>
                </a:solidFill>
                <a:latin typeface="Verdana" panose="020B0604030504040204" pitchFamily="34" charset="0"/>
                <a:ea typeface="Verdana" panose="020B0604030504040204" pitchFamily="34" charset="0"/>
              </a:rPr>
              <a:t> </a:t>
            </a:r>
            <a:endParaRPr lang="en-US" sz="5195"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07002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rotWithShape="1">
          <a:blip r:embed="rId4"/>
          <a:srcRect l="4168" t="7407" r="50346"/>
          <a:stretch/>
        </p:blipFill>
        <p:spPr>
          <a:xfrm flipH="1">
            <a:off x="0" y="0"/>
            <a:ext cx="2695194" cy="8229600"/>
          </a:xfrm>
          <a:prstGeom prst="rect">
            <a:avLst/>
          </a:prstGeom>
          <a:effectLst/>
        </p:spPr>
      </p:pic>
      <p:sp>
        <p:nvSpPr>
          <p:cNvPr id="5" name="Text 1"/>
          <p:cNvSpPr/>
          <p:nvPr/>
        </p:nvSpPr>
        <p:spPr>
          <a:xfrm>
            <a:off x="2695194" y="0"/>
            <a:ext cx="11935205" cy="989648"/>
          </a:xfrm>
          <a:prstGeom prst="rect">
            <a:avLst/>
          </a:prstGeom>
          <a:noFill/>
          <a:ln/>
        </p:spPr>
        <p:txBody>
          <a:bodyPr wrap="none" rtlCol="0" anchor="t"/>
          <a:lstStyle/>
          <a:p>
            <a:pPr marL="0" indent="0" algn="ctr">
              <a:lnSpc>
                <a:spcPts val="7793"/>
              </a:lnSpc>
              <a:buNone/>
            </a:pPr>
            <a:r>
              <a:rPr lang="en-US" sz="4800" dirty="0">
                <a:solidFill>
                  <a:srgbClr val="312F2B"/>
                </a:solidFill>
                <a:latin typeface="Verdana" panose="020B0604030504040204" pitchFamily="34" charset="0"/>
                <a:ea typeface="Verdana" panose="020B0604030504040204" pitchFamily="34" charset="0"/>
                <a:cs typeface="Gelasio" pitchFamily="34" charset="-120"/>
              </a:rPr>
              <a:t>Introduction</a:t>
            </a:r>
            <a:endParaRPr lang="en-US" sz="4800" dirty="0">
              <a:latin typeface="Verdana" panose="020B0604030504040204" pitchFamily="34" charset="0"/>
              <a:ea typeface="Verdana" panose="020B0604030504040204" pitchFamily="34" charset="0"/>
            </a:endParaRPr>
          </a:p>
        </p:txBody>
      </p:sp>
      <p:sp>
        <p:nvSpPr>
          <p:cNvPr id="9" name="TextBox 8"/>
          <p:cNvSpPr txBox="1"/>
          <p:nvPr/>
        </p:nvSpPr>
        <p:spPr>
          <a:xfrm>
            <a:off x="2695194" y="966073"/>
            <a:ext cx="11935205" cy="7402026"/>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Disease:</a:t>
            </a:r>
            <a:r>
              <a:rPr lang="en-US" sz="2500" dirty="0">
                <a:latin typeface="Verdana" panose="020B0604030504040204" pitchFamily="34" charset="0"/>
                <a:ea typeface="Verdana" panose="020B0604030504040204" pitchFamily="34" charset="0"/>
              </a:rPr>
              <a:t> Colorectal cancer, a lethal gastrointestinal disease.</a:t>
            </a:r>
          </a:p>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Danger:</a:t>
            </a:r>
            <a:r>
              <a:rPr lang="en-US" sz="2500" dirty="0">
                <a:latin typeface="Verdana" panose="020B0604030504040204" pitchFamily="34" charset="0"/>
                <a:ea typeface="Verdana" panose="020B0604030504040204" pitchFamily="34" charset="0"/>
              </a:rPr>
              <a:t> High mortality rate, necessitating early </a:t>
            </a:r>
            <a:r>
              <a:rPr lang="en-US" sz="2500" dirty="0" smtClean="0">
                <a:latin typeface="Verdana" panose="020B0604030504040204" pitchFamily="34" charset="0"/>
                <a:ea typeface="Verdana" panose="020B0604030504040204" pitchFamily="34" charset="0"/>
              </a:rPr>
              <a:t>detection to survive.</a:t>
            </a:r>
          </a:p>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Miss Rates in </a:t>
            </a:r>
            <a:r>
              <a:rPr lang="en-US" sz="2500" b="1" dirty="0" smtClean="0">
                <a:latin typeface="Verdana" panose="020B0604030504040204" pitchFamily="34" charset="0"/>
                <a:ea typeface="Verdana" panose="020B0604030504040204" pitchFamily="34" charset="0"/>
              </a:rPr>
              <a:t>Colonoscopies: </a:t>
            </a:r>
            <a:r>
              <a:rPr lang="en-US" sz="2500" dirty="0" smtClean="0">
                <a:latin typeface="Verdana" panose="020B0604030504040204" pitchFamily="34" charset="0"/>
                <a:ea typeface="Verdana" panose="020B0604030504040204" pitchFamily="34" charset="0"/>
              </a:rPr>
              <a:t>Studies </a:t>
            </a:r>
            <a:r>
              <a:rPr lang="en-US" sz="2500" dirty="0">
                <a:latin typeface="Verdana" panose="020B0604030504040204" pitchFamily="34" charset="0"/>
                <a:ea typeface="Verdana" panose="020B0604030504040204" pitchFamily="34" charset="0"/>
              </a:rPr>
              <a:t>report miss rates of 14%-30</a:t>
            </a:r>
            <a:r>
              <a:rPr lang="en-US" sz="2500" dirty="0" smtClean="0">
                <a:latin typeface="Verdana" panose="020B0604030504040204" pitchFamily="34" charset="0"/>
                <a:ea typeface="Verdana" panose="020B0604030504040204" pitchFamily="34" charset="0"/>
              </a:rPr>
              <a:t>%.Miss </a:t>
            </a:r>
            <a:r>
              <a:rPr lang="en-US" sz="2500" dirty="0">
                <a:latin typeface="Verdana" panose="020B0604030504040204" pitchFamily="34" charset="0"/>
                <a:ea typeface="Verdana" panose="020B0604030504040204" pitchFamily="34" charset="0"/>
              </a:rPr>
              <a:t>rates vary based on polyp characteristics.</a:t>
            </a:r>
          </a:p>
          <a:p>
            <a:pPr marL="457200" indent="-457200" algn="just">
              <a:lnSpc>
                <a:spcPct val="150000"/>
              </a:lnSpc>
              <a:buFont typeface="Wingdings" panose="05000000000000000000" pitchFamily="2" charset="2"/>
              <a:buChar char="§"/>
            </a:pPr>
            <a:r>
              <a:rPr lang="en-US" sz="2500" b="1" dirty="0" smtClean="0">
                <a:latin typeface="Verdana" panose="020B0604030504040204" pitchFamily="34" charset="0"/>
                <a:ea typeface="Verdana" panose="020B0604030504040204" pitchFamily="34" charset="0"/>
              </a:rPr>
              <a:t>Prediction </a:t>
            </a:r>
            <a:r>
              <a:rPr lang="en-US" sz="2500" b="1" dirty="0">
                <a:latin typeface="Verdana" panose="020B0604030504040204" pitchFamily="34" charset="0"/>
                <a:ea typeface="Verdana" panose="020B0604030504040204" pitchFamily="34" charset="0"/>
              </a:rPr>
              <a:t>Accuracy:</a:t>
            </a:r>
            <a:r>
              <a:rPr lang="en-US" sz="2500" dirty="0">
                <a:latin typeface="Verdana" panose="020B0604030504040204" pitchFamily="34" charset="0"/>
                <a:ea typeface="Verdana" panose="020B0604030504040204" pitchFamily="34" charset="0"/>
              </a:rPr>
              <a:t> Model achieves high accuracy in polyp segmentation.</a:t>
            </a:r>
          </a:p>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Images Used:</a:t>
            </a:r>
            <a:r>
              <a:rPr lang="en-US" sz="2500" dirty="0">
                <a:latin typeface="Verdana" panose="020B0604030504040204" pitchFamily="34" charset="0"/>
                <a:ea typeface="Verdana" panose="020B0604030504040204" pitchFamily="34" charset="0"/>
              </a:rPr>
              <a:t> Gastrointestinal endoscopic images for detection.</a:t>
            </a:r>
          </a:p>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Challenges:</a:t>
            </a:r>
            <a:r>
              <a:rPr lang="en-US" sz="2500" dirty="0">
                <a:latin typeface="Verdana" panose="020B0604030504040204" pitchFamily="34" charset="0"/>
                <a:ea typeface="Verdana" panose="020B0604030504040204" pitchFamily="34" charset="0"/>
              </a:rPr>
              <a:t> Manual detection </a:t>
            </a:r>
            <a:r>
              <a:rPr lang="en-US" sz="2500" dirty="0" smtClean="0">
                <a:latin typeface="Verdana" panose="020B0604030504040204" pitchFamily="34" charset="0"/>
                <a:ea typeface="Verdana" panose="020B0604030504040204" pitchFamily="34" charset="0"/>
              </a:rPr>
              <a:t>can slow down the detection </a:t>
            </a:r>
            <a:r>
              <a:rPr lang="en-US" sz="2500" dirty="0">
                <a:latin typeface="Verdana" panose="020B0604030504040204" pitchFamily="34" charset="0"/>
                <a:ea typeface="Verdana" panose="020B0604030504040204" pitchFamily="34" charset="0"/>
              </a:rPr>
              <a:t>by variable polyp appearance.</a:t>
            </a:r>
          </a:p>
          <a:p>
            <a:pPr marL="457200" indent="-457200" algn="just">
              <a:lnSpc>
                <a:spcPct val="150000"/>
              </a:lnSpc>
              <a:buFont typeface="Wingdings" panose="05000000000000000000" pitchFamily="2" charset="2"/>
              <a:buChar char="§"/>
            </a:pPr>
            <a:r>
              <a:rPr lang="en-US" sz="2500" b="1" dirty="0">
                <a:latin typeface="Verdana" panose="020B0604030504040204" pitchFamily="34" charset="0"/>
                <a:ea typeface="Verdana" panose="020B0604030504040204" pitchFamily="34" charset="0"/>
              </a:rPr>
              <a:t>Other Points:</a:t>
            </a:r>
            <a:endParaRPr lang="en-US" sz="2500" dirty="0">
              <a:latin typeface="Verdana" panose="020B0604030504040204" pitchFamily="34" charset="0"/>
              <a:ea typeface="Verdana" panose="020B0604030504040204" pitchFamily="34" charset="0"/>
            </a:endParaRPr>
          </a:p>
          <a:p>
            <a:pPr lvl="1" algn="just">
              <a:lnSpc>
                <a:spcPct val="150000"/>
              </a:lnSpc>
            </a:pPr>
            <a:r>
              <a:rPr lang="en-US" sz="2500" dirty="0">
                <a:latin typeface="Verdana" panose="020B0604030504040204" pitchFamily="34" charset="0"/>
                <a:ea typeface="Verdana" panose="020B0604030504040204" pitchFamily="34" charset="0"/>
              </a:rPr>
              <a:t>AI aids in efficient detection and diagnosis.</a:t>
            </a:r>
          </a:p>
          <a:p>
            <a:pPr lvl="1" algn="just">
              <a:lnSpc>
                <a:spcPct val="150000"/>
              </a:lnSpc>
            </a:pPr>
            <a:r>
              <a:rPr lang="en-US" sz="2500" dirty="0">
                <a:latin typeface="Verdana" panose="020B0604030504040204" pitchFamily="34" charset="0"/>
                <a:ea typeface="Verdana" panose="020B0604030504040204" pitchFamily="34" charset="0"/>
              </a:rPr>
              <a:t>Early intervention crucial for patient outcomes.</a:t>
            </a:r>
          </a:p>
          <a:p>
            <a:pPr marL="285750" indent="-285750" algn="just">
              <a:buFont typeface="Courier New" panose="02070309020205020404" pitchFamily="49" charset="0"/>
              <a:buChar char="o"/>
            </a:pPr>
            <a:endParaRPr lang="en-US" sz="25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92196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0" y="383336"/>
            <a:ext cx="14630400" cy="667107"/>
          </a:xfrm>
          <a:prstGeom prst="rect">
            <a:avLst/>
          </a:prstGeom>
          <a:noFill/>
          <a:ln/>
        </p:spPr>
        <p:txBody>
          <a:bodyPr wrap="none" rtlCol="0" anchor="t"/>
          <a:lstStyle/>
          <a:p>
            <a:pPr marL="0" indent="0" algn="ctr">
              <a:lnSpc>
                <a:spcPts val="5253"/>
              </a:lnSpc>
              <a:buNone/>
            </a:pPr>
            <a:r>
              <a:rPr lang="en-US" sz="4800" dirty="0" smtClean="0">
                <a:solidFill>
                  <a:srgbClr val="1B1B27"/>
                </a:solidFill>
                <a:latin typeface="Verdana" panose="020B0604030504040204" pitchFamily="34" charset="0"/>
                <a:ea typeface="Verdana" panose="020B0604030504040204" pitchFamily="34" charset="0"/>
              </a:rPr>
              <a:t>Introduction Cont..</a:t>
            </a:r>
            <a:endParaRPr lang="en-US" sz="4800" dirty="0">
              <a:latin typeface="Verdana" panose="020B0604030504040204" pitchFamily="34" charset="0"/>
              <a:ea typeface="Verdana" panose="020B0604030504040204"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131" y="2324745"/>
            <a:ext cx="3337284" cy="155448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1550" y="2324745"/>
            <a:ext cx="3555587" cy="155448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661" y="4549145"/>
            <a:ext cx="5546769" cy="2358710"/>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5844" y="2324745"/>
            <a:ext cx="3662404" cy="1554480"/>
          </a:xfrm>
          <a:prstGeom prst="rect">
            <a:avLst/>
          </a:prstGeom>
        </p:spPr>
      </p:pic>
      <p:sp>
        <p:nvSpPr>
          <p:cNvPr id="30" name="TextBox 29"/>
          <p:cNvSpPr txBox="1"/>
          <p:nvPr/>
        </p:nvSpPr>
        <p:spPr>
          <a:xfrm flipH="1">
            <a:off x="685800" y="7276780"/>
            <a:ext cx="14630400" cy="369332"/>
          </a:xfrm>
          <a:prstGeom prst="rect">
            <a:avLst/>
          </a:prstGeom>
          <a:noFill/>
        </p:spPr>
        <p:txBody>
          <a:bodyPr wrap="square" rtlCol="0">
            <a:spAutoFit/>
          </a:bodyPr>
          <a:lstStyle/>
          <a:p>
            <a:pPr algn="ctr"/>
            <a:r>
              <a:rPr lang="en-US" b="1" dirty="0" smtClean="0">
                <a:latin typeface="Verdana" panose="020B0604030504040204" pitchFamily="34" charset="0"/>
                <a:ea typeface="Verdana" panose="020B0604030504040204" pitchFamily="34" charset="0"/>
              </a:rPr>
              <a:t>Figure1</a:t>
            </a:r>
            <a:r>
              <a:rPr lang="en-US" dirty="0" smtClean="0">
                <a:latin typeface="Verdana" panose="020B0604030504040204" pitchFamily="34" charset="0"/>
                <a:ea typeface="Verdana" panose="020B0604030504040204" pitchFamily="34" charset="0"/>
              </a:rPr>
              <a:t>:Polyp Image with Bounding box and Ground truth </a:t>
            </a:r>
            <a:endParaRPr lang="en-US" dirty="0">
              <a:latin typeface="Verdana" panose="020B0604030504040204" pitchFamily="34" charset="0"/>
              <a:ea typeface="Verdana" panose="020B0604030504040204" pitchFamily="34" charset="0"/>
            </a:endParaRPr>
          </a:p>
        </p:txBody>
      </p:sp>
      <p:cxnSp>
        <p:nvCxnSpPr>
          <p:cNvPr id="32" name="Straight Arrow Connector 31"/>
          <p:cNvCxnSpPr>
            <a:stCxn id="39" idx="3"/>
          </p:cNvCxnSpPr>
          <p:nvPr/>
        </p:nvCxnSpPr>
        <p:spPr>
          <a:xfrm flipV="1">
            <a:off x="2894441" y="5947251"/>
            <a:ext cx="3081832" cy="2800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40" idx="3"/>
          </p:cNvCxnSpPr>
          <p:nvPr/>
        </p:nvCxnSpPr>
        <p:spPr>
          <a:xfrm flipH="1" flipV="1">
            <a:off x="9498249" y="5760722"/>
            <a:ext cx="2941401" cy="4666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TextBox 38"/>
          <p:cNvSpPr txBox="1"/>
          <p:nvPr/>
        </p:nvSpPr>
        <p:spPr>
          <a:xfrm>
            <a:off x="1371686" y="6042661"/>
            <a:ext cx="1522755" cy="369332"/>
          </a:xfrm>
          <a:prstGeom prst="rect">
            <a:avLst/>
          </a:prstGeom>
          <a:noFill/>
          <a:ln>
            <a:solidFill>
              <a:schemeClr val="tx1"/>
            </a:solidFill>
          </a:ln>
        </p:spPr>
        <p:txBody>
          <a:bodyPr wrap="square" rtlCol="0">
            <a:spAutoFit/>
          </a:bodyPr>
          <a:lstStyle/>
          <a:p>
            <a:r>
              <a:rPr lang="en-US" dirty="0" smtClean="0"/>
              <a:t>Bounding Box</a:t>
            </a:r>
            <a:endParaRPr lang="en-US" dirty="0"/>
          </a:p>
        </p:txBody>
      </p:sp>
      <p:sp>
        <p:nvSpPr>
          <p:cNvPr id="40" name="TextBox 39"/>
          <p:cNvSpPr txBox="1"/>
          <p:nvPr/>
        </p:nvSpPr>
        <p:spPr>
          <a:xfrm flipH="1">
            <a:off x="12439650" y="6042661"/>
            <a:ext cx="1676400" cy="369332"/>
          </a:xfrm>
          <a:prstGeom prst="rect">
            <a:avLst/>
          </a:prstGeom>
          <a:noFill/>
          <a:ln>
            <a:solidFill>
              <a:schemeClr val="tx1"/>
            </a:solidFill>
          </a:ln>
        </p:spPr>
        <p:txBody>
          <a:bodyPr wrap="square" rtlCol="0">
            <a:spAutoFit/>
          </a:bodyPr>
          <a:lstStyle/>
          <a:p>
            <a:r>
              <a:rPr lang="en-US" dirty="0" smtClean="0"/>
              <a:t>Ground Truth</a:t>
            </a:r>
            <a:endParaRPr lang="en-US" dirty="0"/>
          </a:p>
        </p:txBody>
      </p:sp>
    </p:spTree>
    <p:extLst>
      <p:ext uri="{BB962C8B-B14F-4D97-AF65-F5344CB8AC3E}">
        <p14:creationId xmlns:p14="http://schemas.microsoft.com/office/powerpoint/2010/main" val="3927714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1604683142"/>
              </p:ext>
            </p:extLst>
          </p:nvPr>
        </p:nvGraphicFramePr>
        <p:xfrm>
          <a:off x="152400" y="1016000"/>
          <a:ext cx="14287500" cy="717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flipH="1">
            <a:off x="-1" y="337"/>
            <a:ext cx="14630399" cy="830997"/>
          </a:xfrm>
          <a:prstGeom prst="rect">
            <a:avLst/>
          </a:prstGeom>
          <a:noFill/>
        </p:spPr>
        <p:txBody>
          <a:bodyPr wrap="square" rtlCol="0">
            <a:spAutoFit/>
          </a:bodyPr>
          <a:lstStyle/>
          <a:p>
            <a:pPr algn="ctr"/>
            <a:r>
              <a:rPr lang="en-US" sz="4800" dirty="0" smtClean="0">
                <a:latin typeface="Verdana" panose="020B0604030504040204" pitchFamily="34" charset="0"/>
                <a:ea typeface="Verdana" panose="020B0604030504040204" pitchFamily="34" charset="0"/>
              </a:rPr>
              <a:t>Objectives</a:t>
            </a:r>
            <a:endParaRPr lang="en-US" sz="4800"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24" name="Text 1"/>
          <p:cNvSpPr/>
          <p:nvPr/>
        </p:nvSpPr>
        <p:spPr>
          <a:xfrm>
            <a:off x="0" y="0"/>
            <a:ext cx="109728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Contribution</a:t>
            </a:r>
            <a:endParaRPr lang="en-US" sz="4800" dirty="0">
              <a:latin typeface="Verdana" panose="020B0604030504040204" pitchFamily="34" charset="0"/>
              <a:ea typeface="Verdana" panose="020B0604030504040204" pitchFamily="34" charset="0"/>
            </a:endParaRPr>
          </a:p>
        </p:txBody>
      </p:sp>
      <p:sp>
        <p:nvSpPr>
          <p:cNvPr id="25" name="TextBox 24"/>
          <p:cNvSpPr txBox="1"/>
          <p:nvPr/>
        </p:nvSpPr>
        <p:spPr>
          <a:xfrm flipH="1">
            <a:off x="342900" y="1308720"/>
            <a:ext cx="10401298" cy="660180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b="1" dirty="0">
                <a:latin typeface="Verdana" panose="020B0604030504040204" pitchFamily="34" charset="0"/>
                <a:ea typeface="Verdana" panose="020B0604030504040204" pitchFamily="34" charset="0"/>
              </a:rPr>
              <a:t>Contribution of this study to segmenting infected gastrointestinal polyp </a:t>
            </a:r>
            <a:r>
              <a:rPr lang="en-US" sz="2400" b="1" dirty="0" smtClean="0">
                <a:latin typeface="Verdana" panose="020B0604030504040204" pitchFamily="34" charset="0"/>
                <a:ea typeface="Verdana" panose="020B0604030504040204" pitchFamily="34" charset="0"/>
              </a:rPr>
              <a:t>images</a:t>
            </a:r>
          </a:p>
          <a:p>
            <a:pPr algn="just"/>
            <a:endParaRPr lang="en-US" sz="2400" b="1" dirty="0">
              <a:latin typeface="Verdana" panose="020B0604030504040204" pitchFamily="34" charset="0"/>
              <a:ea typeface="Verdana" panose="020B0604030504040204" pitchFamily="34" charset="0"/>
            </a:endParaRPr>
          </a:p>
          <a:p>
            <a:pPr marL="285750" indent="-285750" algn="just">
              <a:lnSpc>
                <a:spcPct val="150000"/>
              </a:lnSpc>
              <a:buFont typeface="Arial" panose="020B0604020202020204" pitchFamily="34" charset="0"/>
              <a:buChar char="•"/>
            </a:pPr>
            <a:r>
              <a:rPr lang="en-US" b="1" dirty="0">
                <a:latin typeface="Verdana" panose="020B0604030504040204" pitchFamily="34" charset="0"/>
                <a:ea typeface="Verdana" panose="020B0604030504040204" pitchFamily="34" charset="0"/>
              </a:rPr>
              <a:t>Development of Specialized Techniques:</a:t>
            </a:r>
            <a:r>
              <a:rPr lang="en-US" dirty="0">
                <a:latin typeface="Verdana" panose="020B0604030504040204" pitchFamily="34" charset="0"/>
                <a:ea typeface="Verdana" panose="020B0604030504040204" pitchFamily="34" charset="0"/>
              </a:rPr>
              <a:t> Introducing novel algorithms and methodologies tailored specifically for the segmentation of infected gastrointestinal polyp images.</a:t>
            </a:r>
          </a:p>
          <a:p>
            <a:pPr marL="285750" indent="-285750" algn="just">
              <a:lnSpc>
                <a:spcPct val="150000"/>
              </a:lnSpc>
              <a:buFont typeface="Arial" panose="020B0604020202020204" pitchFamily="34" charset="0"/>
              <a:buChar char="•"/>
            </a:pPr>
            <a:r>
              <a:rPr lang="en-US" b="1" dirty="0">
                <a:latin typeface="Verdana" panose="020B0604030504040204" pitchFamily="34" charset="0"/>
                <a:ea typeface="Verdana" panose="020B0604030504040204" pitchFamily="34" charset="0"/>
              </a:rPr>
              <a:t>Improved Accuracy:</a:t>
            </a:r>
            <a:r>
              <a:rPr lang="en-US" dirty="0">
                <a:latin typeface="Verdana" panose="020B0604030504040204" pitchFamily="34" charset="0"/>
                <a:ea typeface="Verdana" panose="020B0604030504040204" pitchFamily="34" charset="0"/>
              </a:rPr>
              <a:t> Enhancing the accuracy and reliability of segmentation results through the utilization of advanced deep learning architectures and optimization techniques.</a:t>
            </a:r>
          </a:p>
          <a:p>
            <a:pPr marL="285750" indent="-285750" algn="just">
              <a:lnSpc>
                <a:spcPct val="150000"/>
              </a:lnSpc>
              <a:buFont typeface="Arial" panose="020B0604020202020204" pitchFamily="34" charset="0"/>
              <a:buChar char="•"/>
            </a:pPr>
            <a:r>
              <a:rPr lang="en-US" b="1" dirty="0">
                <a:latin typeface="Verdana" panose="020B0604030504040204" pitchFamily="34" charset="0"/>
                <a:ea typeface="Verdana" panose="020B0604030504040204" pitchFamily="34" charset="0"/>
              </a:rPr>
              <a:t>Performance Evaluation and Benchmarking:</a:t>
            </a:r>
            <a:r>
              <a:rPr lang="en-US" dirty="0">
                <a:latin typeface="Verdana" panose="020B0604030504040204" pitchFamily="34" charset="0"/>
                <a:ea typeface="Verdana" panose="020B0604030504040204" pitchFamily="34" charset="0"/>
              </a:rPr>
              <a:t> Conducting comprehensive performance evaluations and benchmarking against existing methods to provide insights into the effectiveness and superiority of the proposed approaches.</a:t>
            </a:r>
          </a:p>
          <a:p>
            <a:pPr marL="285750" indent="-285750" algn="just">
              <a:lnSpc>
                <a:spcPct val="150000"/>
              </a:lnSpc>
              <a:buFont typeface="Arial" panose="020B0604020202020204" pitchFamily="34" charset="0"/>
              <a:buChar char="•"/>
            </a:pPr>
            <a:r>
              <a:rPr lang="en-US" b="1" dirty="0">
                <a:latin typeface="Verdana" panose="020B0604030504040204" pitchFamily="34" charset="0"/>
                <a:ea typeface="Verdana" panose="020B0604030504040204" pitchFamily="34" charset="0"/>
              </a:rPr>
              <a:t>Contribution to Medical Research:</a:t>
            </a:r>
            <a:r>
              <a:rPr lang="en-US" dirty="0">
                <a:latin typeface="Verdana" panose="020B0604030504040204" pitchFamily="34" charset="0"/>
                <a:ea typeface="Verdana" panose="020B0604030504040204" pitchFamily="34" charset="0"/>
              </a:rPr>
              <a:t> Contributing valuable data and insights to the field of medical imaging research, advancing the understanding and management of gastrointestinal diseases, particularly in the context of polyp detection and segmentation.</a:t>
            </a:r>
            <a:endParaRPr lang="en-US" sz="2400" b="1"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657432123"/>
              </p:ext>
            </p:extLst>
          </p:nvPr>
        </p:nvGraphicFramePr>
        <p:xfrm>
          <a:off x="3619500" y="1205139"/>
          <a:ext cx="10858500" cy="6872552"/>
        </p:xfrm>
        <a:graphic>
          <a:graphicData uri="http://schemas.openxmlformats.org/drawingml/2006/table">
            <a:tbl>
              <a:tblPr>
                <a:tableStyleId>{616DA210-FB5B-4158-B5E0-FEB733F419BA}</a:tableStyleId>
              </a:tblPr>
              <a:tblGrid>
                <a:gridCol w="3619500">
                  <a:extLst>
                    <a:ext uri="{9D8B030D-6E8A-4147-A177-3AD203B41FA5}">
                      <a16:colId xmlns:a16="http://schemas.microsoft.com/office/drawing/2014/main" val="3503190903"/>
                    </a:ext>
                  </a:extLst>
                </a:gridCol>
                <a:gridCol w="2413252">
                  <a:extLst>
                    <a:ext uri="{9D8B030D-6E8A-4147-A177-3AD203B41FA5}">
                      <a16:colId xmlns:a16="http://schemas.microsoft.com/office/drawing/2014/main" val="1062183018"/>
                    </a:ext>
                  </a:extLst>
                </a:gridCol>
                <a:gridCol w="4825748">
                  <a:extLst>
                    <a:ext uri="{9D8B030D-6E8A-4147-A177-3AD203B41FA5}">
                      <a16:colId xmlns:a16="http://schemas.microsoft.com/office/drawing/2014/main" val="1377111134"/>
                    </a:ext>
                  </a:extLst>
                </a:gridCol>
              </a:tblGrid>
              <a:tr h="623443">
                <a:tc>
                  <a:txBody>
                    <a:bodyPr/>
                    <a:lstStyle/>
                    <a:p>
                      <a:pPr algn="l" fontAlgn="b"/>
                      <a:r>
                        <a:rPr lang="en-US" sz="1600" b="1">
                          <a:effectLst/>
                          <a:latin typeface="Verdana" panose="020B0604030504040204" pitchFamily="34" charset="0"/>
                          <a:ea typeface="Verdana" panose="020B0604030504040204" pitchFamily="34" charset="0"/>
                        </a:rPr>
                        <a:t>Author and Year</a:t>
                      </a:r>
                    </a:p>
                  </a:txBody>
                  <a:tcPr marL="65266" marR="65266" marT="32633" marB="32633" anchor="b"/>
                </a:tc>
                <a:tc>
                  <a:txBody>
                    <a:bodyPr/>
                    <a:lstStyle/>
                    <a:p>
                      <a:pPr algn="l" fontAlgn="b"/>
                      <a:r>
                        <a:rPr lang="en-US" sz="1600" b="1">
                          <a:effectLst/>
                          <a:latin typeface="Verdana" panose="020B0604030504040204" pitchFamily="34" charset="0"/>
                          <a:ea typeface="Verdana" panose="020B0604030504040204" pitchFamily="34" charset="0"/>
                        </a:rPr>
                        <a:t>Technique</a:t>
                      </a:r>
                    </a:p>
                  </a:txBody>
                  <a:tcPr marL="65266" marR="65266" marT="32633" marB="32633" anchor="b"/>
                </a:tc>
                <a:tc>
                  <a:txBody>
                    <a:bodyPr/>
                    <a:lstStyle/>
                    <a:p>
                      <a:pPr algn="l" fontAlgn="b"/>
                      <a:r>
                        <a:rPr lang="en-US" sz="1600" b="1" dirty="0">
                          <a:effectLst/>
                          <a:latin typeface="Verdana" panose="020B0604030504040204" pitchFamily="34" charset="0"/>
                          <a:ea typeface="Verdana" panose="020B0604030504040204" pitchFamily="34" charset="0"/>
                        </a:rPr>
                        <a:t>Accuracy (Mean </a:t>
                      </a:r>
                      <a:r>
                        <a:rPr lang="en-US" sz="1600" b="1" dirty="0" err="1" smtClean="0">
                          <a:effectLst/>
                          <a:latin typeface="Verdana" panose="020B0604030504040204" pitchFamily="34" charset="0"/>
                          <a:ea typeface="Verdana" panose="020B0604030504040204" pitchFamily="34" charset="0"/>
                        </a:rPr>
                        <a:t>IoU</a:t>
                      </a:r>
                      <a:r>
                        <a:rPr lang="en-US" sz="1600" b="1" dirty="0" smtClean="0">
                          <a:effectLst/>
                          <a:latin typeface="Verdana" panose="020B0604030504040204" pitchFamily="34" charset="0"/>
                          <a:ea typeface="Verdana" panose="020B0604030504040204" pitchFamily="34" charset="0"/>
                        </a:rPr>
                        <a:t>/Dice)</a:t>
                      </a:r>
                      <a:endParaRPr lang="en-US" sz="1600" b="1" dirty="0">
                        <a:effectLst/>
                        <a:latin typeface="Verdana" panose="020B0604030504040204" pitchFamily="34" charset="0"/>
                        <a:ea typeface="Verdana" panose="020B0604030504040204" pitchFamily="34" charset="0"/>
                      </a:endParaRPr>
                    </a:p>
                  </a:txBody>
                  <a:tcPr marL="65266" marR="65266" marT="32633" marB="32633" anchor="b"/>
                </a:tc>
                <a:extLst>
                  <a:ext uri="{0D108BD9-81ED-4DB2-BD59-A6C34878D82A}">
                    <a16:rowId xmlns:a16="http://schemas.microsoft.com/office/drawing/2014/main" val="2640565334"/>
                  </a:ext>
                </a:extLst>
              </a:tr>
              <a:tr h="623443">
                <a:tc>
                  <a:txBody>
                    <a:bodyPr/>
                    <a:lstStyle/>
                    <a:p>
                      <a:pPr algn="l" fontAlgn="base"/>
                      <a:r>
                        <a:rPr lang="en-US" sz="1600" dirty="0" err="1">
                          <a:effectLst/>
                          <a:latin typeface="Verdana" panose="020B0604030504040204" pitchFamily="34" charset="0"/>
                          <a:ea typeface="Verdana" panose="020B0604030504040204" pitchFamily="34" charset="0"/>
                        </a:rPr>
                        <a:t>Ronneberger</a:t>
                      </a:r>
                      <a:r>
                        <a:rPr lang="en-US" sz="1600" dirty="0">
                          <a:effectLst/>
                          <a:latin typeface="Verdana" panose="020B0604030504040204" pitchFamily="34" charset="0"/>
                          <a:ea typeface="Verdana" panose="020B0604030504040204" pitchFamily="34" charset="0"/>
                        </a:rPr>
                        <a:t> et al. (2015)</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U-Net</a:t>
                      </a:r>
                    </a:p>
                  </a:txBody>
                  <a:tcPr marL="65266" marR="65266" marT="32633" marB="32633" anchor="ctr"/>
                </a:tc>
                <a:tc>
                  <a:txBody>
                    <a:bodyPr/>
                    <a:lstStyle/>
                    <a:p>
                      <a:pPr algn="l" fontAlgn="base"/>
                      <a:r>
                        <a:rPr lang="en-US" sz="1600" dirty="0">
                          <a:effectLst/>
                          <a:latin typeface="Verdana" panose="020B0604030504040204" pitchFamily="34" charset="0"/>
                          <a:ea typeface="Verdana" panose="020B0604030504040204" pitchFamily="34" charset="0"/>
                        </a:rPr>
                        <a:t>Mean Dice: </a:t>
                      </a:r>
                      <a:r>
                        <a:rPr lang="en-US" sz="1600" dirty="0" smtClean="0">
                          <a:effectLst/>
                          <a:latin typeface="Verdana" panose="020B0604030504040204" pitchFamily="34" charset="0"/>
                          <a:ea typeface="Verdana" panose="020B0604030504040204" pitchFamily="34" charset="0"/>
                        </a:rPr>
                        <a:t>0.8180</a:t>
                      </a:r>
                      <a:endParaRPr lang="en-US" sz="1600" dirty="0">
                        <a:effectLst/>
                        <a:latin typeface="Verdana" panose="020B0604030504040204" pitchFamily="34" charset="0"/>
                        <a:ea typeface="Verdana" panose="020B0604030504040204" pitchFamily="34" charset="0"/>
                      </a:endParaRPr>
                    </a:p>
                  </a:txBody>
                  <a:tcPr marL="65266" marR="65266" marT="32633" marB="32633" anchor="ctr"/>
                </a:tc>
                <a:extLst>
                  <a:ext uri="{0D108BD9-81ED-4DB2-BD59-A6C34878D82A}">
                    <a16:rowId xmlns:a16="http://schemas.microsoft.com/office/drawing/2014/main" val="2259631245"/>
                  </a:ext>
                </a:extLst>
              </a:tr>
              <a:tr h="623443">
                <a:tc>
                  <a:txBody>
                    <a:bodyPr/>
                    <a:lstStyle/>
                    <a:p>
                      <a:pPr algn="l" fontAlgn="base"/>
                      <a:r>
                        <a:rPr lang="en-US" sz="1600">
                          <a:effectLst/>
                          <a:latin typeface="Verdana" panose="020B0604030504040204" pitchFamily="34" charset="0"/>
                          <a:ea typeface="Verdana" panose="020B0604030504040204" pitchFamily="34" charset="0"/>
                        </a:rPr>
                        <a:t>Zhou et al. (2018)</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UNet++</a:t>
                      </a:r>
                    </a:p>
                  </a:txBody>
                  <a:tcPr marL="65266" marR="65266" marT="32633" marB="32633" anchor="ctr"/>
                </a:tc>
                <a:tc>
                  <a:txBody>
                    <a:bodyPr/>
                    <a:lstStyle/>
                    <a:p>
                      <a:pPr algn="l" fontAlgn="base"/>
                      <a:r>
                        <a:rPr lang="en-US" sz="1600" dirty="0" smtClean="0">
                          <a:effectLst/>
                          <a:latin typeface="Verdana" panose="020B0604030504040204" pitchFamily="34" charset="0"/>
                          <a:ea typeface="Verdana" panose="020B0604030504040204" pitchFamily="34" charset="0"/>
                        </a:rPr>
                        <a:t>Mean</a:t>
                      </a:r>
                      <a:r>
                        <a:rPr lang="en-US" sz="1600" baseline="0" dirty="0" smtClean="0">
                          <a:effectLst/>
                          <a:latin typeface="Verdana" panose="020B0604030504040204" pitchFamily="34" charset="0"/>
                          <a:ea typeface="Verdana" panose="020B0604030504040204" pitchFamily="34" charset="0"/>
                        </a:rPr>
                        <a:t> Dice</a:t>
                      </a:r>
                      <a:r>
                        <a:rPr lang="en-US" sz="1600" baseline="0" dirty="0" smtClean="0">
                          <a:effectLst/>
                          <a:latin typeface="Verdana" panose="020B0604030504040204" pitchFamily="34" charset="0"/>
                          <a:ea typeface="Verdana" panose="020B0604030504040204" pitchFamily="34" charset="0"/>
                          <a:sym typeface="Wingdings" panose="05000000000000000000" pitchFamily="2" charset="2"/>
                        </a:rPr>
                        <a:t>: 0.8210</a:t>
                      </a:r>
                      <a:endParaRPr lang="en-US" sz="1600" dirty="0">
                        <a:effectLst/>
                        <a:latin typeface="Verdana" panose="020B0604030504040204" pitchFamily="34" charset="0"/>
                        <a:ea typeface="Verdana" panose="020B0604030504040204" pitchFamily="34" charset="0"/>
                      </a:endParaRPr>
                    </a:p>
                  </a:txBody>
                  <a:tcPr marL="65266" marR="65266" marT="32633" marB="32633" anchor="ctr"/>
                </a:tc>
                <a:extLst>
                  <a:ext uri="{0D108BD9-81ED-4DB2-BD59-A6C34878D82A}">
                    <a16:rowId xmlns:a16="http://schemas.microsoft.com/office/drawing/2014/main" val="3070452315"/>
                  </a:ext>
                </a:extLst>
              </a:tr>
              <a:tr h="623443">
                <a:tc>
                  <a:txBody>
                    <a:bodyPr/>
                    <a:lstStyle/>
                    <a:p>
                      <a:pPr algn="l" fontAlgn="base"/>
                      <a:r>
                        <a:rPr lang="en-US" sz="1600">
                          <a:effectLst/>
                          <a:latin typeface="Verdana" panose="020B0604030504040204" pitchFamily="34" charset="0"/>
                          <a:ea typeface="Verdana" panose="020B0604030504040204" pitchFamily="34" charset="0"/>
                        </a:rPr>
                        <a:t>Deng-Ping Fan et al. (2020)</a:t>
                      </a:r>
                    </a:p>
                  </a:txBody>
                  <a:tcPr marL="65266" marR="65266" marT="32633" marB="32633" anchor="ctr"/>
                </a:tc>
                <a:tc>
                  <a:txBody>
                    <a:bodyPr/>
                    <a:lstStyle/>
                    <a:p>
                      <a:pPr algn="l" fontAlgn="base"/>
                      <a:r>
                        <a:rPr lang="en-US" sz="1600" dirty="0" err="1">
                          <a:effectLst/>
                          <a:latin typeface="Verdana" panose="020B0604030504040204" pitchFamily="34" charset="0"/>
                          <a:ea typeface="Verdana" panose="020B0604030504040204" pitchFamily="34" charset="0"/>
                        </a:rPr>
                        <a:t>PraNet</a:t>
                      </a:r>
                      <a:endParaRPr lang="en-US" sz="1600" dirty="0">
                        <a:effectLst/>
                        <a:latin typeface="Verdana" panose="020B0604030504040204" pitchFamily="34" charset="0"/>
                        <a:ea typeface="Verdana" panose="020B0604030504040204" pitchFamily="34" charset="0"/>
                      </a:endParaRPr>
                    </a:p>
                  </a:txBody>
                  <a:tcPr marL="65266" marR="65266" marT="32633" marB="32633" anchor="ctr"/>
                </a:tc>
                <a:tc>
                  <a:txBody>
                    <a:bodyPr/>
                    <a:lstStyle/>
                    <a:p>
                      <a:pPr algn="l" fontAlgn="base"/>
                      <a:r>
                        <a:rPr lang="en-US" sz="1600" dirty="0" smtClean="0">
                          <a:effectLst/>
                          <a:latin typeface="Verdana" panose="020B0604030504040204" pitchFamily="34" charset="0"/>
                          <a:ea typeface="Verdana" panose="020B0604030504040204" pitchFamily="34" charset="0"/>
                        </a:rPr>
                        <a:t>Mean</a:t>
                      </a:r>
                      <a:r>
                        <a:rPr lang="en-US" sz="1600" baseline="0" dirty="0" smtClean="0">
                          <a:effectLst/>
                          <a:latin typeface="Verdana" panose="020B0604030504040204" pitchFamily="34" charset="0"/>
                          <a:ea typeface="Verdana" panose="020B0604030504040204" pitchFamily="34" charset="0"/>
                        </a:rPr>
                        <a:t> Dice: 0.898</a:t>
                      </a:r>
                      <a:endParaRPr lang="en-US" sz="1600" dirty="0">
                        <a:effectLst/>
                        <a:latin typeface="Verdana" panose="020B0604030504040204" pitchFamily="34" charset="0"/>
                        <a:ea typeface="Verdana" panose="020B0604030504040204" pitchFamily="34" charset="0"/>
                      </a:endParaRPr>
                    </a:p>
                  </a:txBody>
                  <a:tcPr marL="65266" marR="65266" marT="32633" marB="32633" anchor="ctr"/>
                </a:tc>
                <a:extLst>
                  <a:ext uri="{0D108BD9-81ED-4DB2-BD59-A6C34878D82A}">
                    <a16:rowId xmlns:a16="http://schemas.microsoft.com/office/drawing/2014/main" val="854819803"/>
                  </a:ext>
                </a:extLst>
              </a:tr>
              <a:tr h="623443">
                <a:tc>
                  <a:txBody>
                    <a:bodyPr/>
                    <a:lstStyle/>
                    <a:p>
                      <a:pPr algn="l" fontAlgn="base"/>
                      <a:r>
                        <a:rPr lang="en-US" sz="1600" dirty="0">
                          <a:effectLst/>
                          <a:latin typeface="Verdana" panose="020B0604030504040204" pitchFamily="34" charset="0"/>
                          <a:ea typeface="Verdana" panose="020B0604030504040204" pitchFamily="34" charset="0"/>
                        </a:rPr>
                        <a:t>Huang et al. (2021)</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HarDNet-MSEG</a:t>
                      </a:r>
                    </a:p>
                  </a:txBody>
                  <a:tcPr marL="65266" marR="65266" marT="32633" marB="32633" anchor="ctr"/>
                </a:tc>
                <a:tc>
                  <a:txBody>
                    <a:bodyPr/>
                    <a:lstStyle/>
                    <a:p>
                      <a:pPr algn="l" fontAlgn="base"/>
                      <a:r>
                        <a:rPr lang="en-US" sz="1600" dirty="0">
                          <a:effectLst/>
                          <a:latin typeface="Verdana" panose="020B0604030504040204" pitchFamily="34" charset="0"/>
                          <a:ea typeface="Verdana" panose="020B0604030504040204" pitchFamily="34" charset="0"/>
                        </a:rPr>
                        <a:t>Mean Dice: 0.904</a:t>
                      </a:r>
                    </a:p>
                  </a:txBody>
                  <a:tcPr marL="65266" marR="65266" marT="32633" marB="32633" anchor="ctr"/>
                </a:tc>
                <a:extLst>
                  <a:ext uri="{0D108BD9-81ED-4DB2-BD59-A6C34878D82A}">
                    <a16:rowId xmlns:a16="http://schemas.microsoft.com/office/drawing/2014/main" val="1467624749"/>
                  </a:ext>
                </a:extLst>
              </a:tr>
              <a:tr h="623443">
                <a:tc>
                  <a:txBody>
                    <a:bodyPr/>
                    <a:lstStyle/>
                    <a:p>
                      <a:pPr algn="l" fontAlgn="base"/>
                      <a:r>
                        <a:rPr lang="en-US" sz="1600" dirty="0">
                          <a:effectLst/>
                          <a:latin typeface="Verdana" panose="020B0604030504040204" pitchFamily="34" charset="0"/>
                          <a:ea typeface="Verdana" panose="020B0604030504040204" pitchFamily="34" charset="0"/>
                        </a:rPr>
                        <a:t>Zhang et al. (2021)</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TransFuse</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Mean Dice: 0.918</a:t>
                      </a:r>
                    </a:p>
                  </a:txBody>
                  <a:tcPr marL="65266" marR="65266" marT="32633" marB="32633" anchor="ctr"/>
                </a:tc>
                <a:extLst>
                  <a:ext uri="{0D108BD9-81ED-4DB2-BD59-A6C34878D82A}">
                    <a16:rowId xmlns:a16="http://schemas.microsoft.com/office/drawing/2014/main" val="3367356123"/>
                  </a:ext>
                </a:extLst>
              </a:tr>
              <a:tr h="623443">
                <a:tc>
                  <a:txBody>
                    <a:bodyPr/>
                    <a:lstStyle/>
                    <a:p>
                      <a:pPr algn="l" fontAlgn="base"/>
                      <a:r>
                        <a:rPr lang="en-US" sz="1600" dirty="0">
                          <a:effectLst/>
                          <a:latin typeface="Verdana" panose="020B0604030504040204" pitchFamily="34" charset="0"/>
                          <a:ea typeface="Verdana" panose="020B0604030504040204" pitchFamily="34" charset="0"/>
                        </a:rPr>
                        <a:t>Srivastava et al. (2021)</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MSRF-Net</a:t>
                      </a:r>
                    </a:p>
                  </a:txBody>
                  <a:tcPr marL="65266" marR="65266" marT="32633" marB="32633" anchor="ctr"/>
                </a:tc>
                <a:tc>
                  <a:txBody>
                    <a:bodyPr/>
                    <a:lstStyle/>
                    <a:p>
                      <a:pPr algn="l" fontAlgn="base"/>
                      <a:r>
                        <a:rPr lang="en-US" sz="1600" dirty="0" smtClean="0">
                          <a:effectLst/>
                          <a:latin typeface="Verdana" panose="020B0604030504040204" pitchFamily="34" charset="0"/>
                          <a:ea typeface="Verdana" panose="020B0604030504040204" pitchFamily="34" charset="0"/>
                        </a:rPr>
                        <a:t>Mean</a:t>
                      </a:r>
                      <a:r>
                        <a:rPr lang="en-US" sz="1600" baseline="0" dirty="0" smtClean="0">
                          <a:effectLst/>
                          <a:latin typeface="Verdana" panose="020B0604030504040204" pitchFamily="34" charset="0"/>
                          <a:ea typeface="Verdana" panose="020B0604030504040204" pitchFamily="34" charset="0"/>
                        </a:rPr>
                        <a:t> Dice</a:t>
                      </a:r>
                      <a:r>
                        <a:rPr lang="en-US" sz="1600" dirty="0" smtClean="0">
                          <a:effectLst/>
                          <a:latin typeface="Verdana" panose="020B0604030504040204" pitchFamily="34" charset="0"/>
                          <a:ea typeface="Verdana" panose="020B0604030504040204" pitchFamily="34" charset="0"/>
                        </a:rPr>
                        <a:t>: </a:t>
                      </a:r>
                      <a:r>
                        <a:rPr lang="en-US" sz="1600" dirty="0">
                          <a:effectLst/>
                          <a:latin typeface="Verdana" panose="020B0604030504040204" pitchFamily="34" charset="0"/>
                          <a:ea typeface="Verdana" panose="020B0604030504040204" pitchFamily="34" charset="0"/>
                        </a:rPr>
                        <a:t>0.9217</a:t>
                      </a:r>
                    </a:p>
                  </a:txBody>
                  <a:tcPr marL="65266" marR="65266" marT="32633" marB="32633" anchor="ctr"/>
                </a:tc>
                <a:extLst>
                  <a:ext uri="{0D108BD9-81ED-4DB2-BD59-A6C34878D82A}">
                    <a16:rowId xmlns:a16="http://schemas.microsoft.com/office/drawing/2014/main" val="1278848696"/>
                  </a:ext>
                </a:extLst>
              </a:tr>
              <a:tr h="623443">
                <a:tc>
                  <a:txBody>
                    <a:bodyPr/>
                    <a:lstStyle/>
                    <a:p>
                      <a:pPr algn="l" fontAlgn="base"/>
                      <a:r>
                        <a:rPr lang="en-US" sz="1600">
                          <a:effectLst/>
                          <a:latin typeface="Verdana" panose="020B0604030504040204" pitchFamily="34" charset="0"/>
                          <a:ea typeface="Verdana" panose="020B0604030504040204" pitchFamily="34" charset="0"/>
                        </a:rPr>
                        <a:t>Srivastava et al. (2021)</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GMSRF-Net</a:t>
                      </a:r>
                    </a:p>
                  </a:txBody>
                  <a:tcPr marL="65266" marR="65266" marT="32633" marB="32633" anchor="ctr"/>
                </a:tc>
                <a:tc>
                  <a:txBody>
                    <a:bodyPr/>
                    <a:lstStyle/>
                    <a:p>
                      <a:pPr algn="l" fontAlgn="base"/>
                      <a:r>
                        <a:rPr lang="en-US" sz="1600" dirty="0" smtClean="0">
                          <a:effectLst/>
                          <a:latin typeface="Verdana" panose="020B0604030504040204" pitchFamily="34" charset="0"/>
                          <a:ea typeface="Verdana" panose="020B0604030504040204" pitchFamily="34" charset="0"/>
                        </a:rPr>
                        <a:t>Mean</a:t>
                      </a:r>
                      <a:r>
                        <a:rPr lang="en-US" sz="1600" baseline="0" dirty="0" smtClean="0">
                          <a:effectLst/>
                          <a:latin typeface="Verdana" panose="020B0604030504040204" pitchFamily="34" charset="0"/>
                          <a:ea typeface="Verdana" panose="020B0604030504040204" pitchFamily="34" charset="0"/>
                        </a:rPr>
                        <a:t> Dice</a:t>
                      </a:r>
                      <a:r>
                        <a:rPr lang="en-US" sz="1600" dirty="0" smtClean="0">
                          <a:effectLst/>
                          <a:latin typeface="Verdana" panose="020B0604030504040204" pitchFamily="34" charset="0"/>
                          <a:ea typeface="Verdana" panose="020B0604030504040204" pitchFamily="34" charset="0"/>
                        </a:rPr>
                        <a:t>: </a:t>
                      </a:r>
                      <a:r>
                        <a:rPr lang="en-US" sz="1600" dirty="0">
                          <a:effectLst/>
                          <a:latin typeface="Verdana" panose="020B0604030504040204" pitchFamily="34" charset="0"/>
                          <a:ea typeface="Verdana" panose="020B0604030504040204" pitchFamily="34" charset="0"/>
                        </a:rPr>
                        <a:t>0.9263</a:t>
                      </a:r>
                    </a:p>
                  </a:txBody>
                  <a:tcPr marL="65266" marR="65266" marT="32633" marB="32633" anchor="ctr"/>
                </a:tc>
                <a:extLst>
                  <a:ext uri="{0D108BD9-81ED-4DB2-BD59-A6C34878D82A}">
                    <a16:rowId xmlns:a16="http://schemas.microsoft.com/office/drawing/2014/main" val="2529369580"/>
                  </a:ext>
                </a:extLst>
              </a:tr>
              <a:tr h="628336">
                <a:tc>
                  <a:txBody>
                    <a:bodyPr/>
                    <a:lstStyle/>
                    <a:p>
                      <a:pPr algn="l" fontAlgn="base"/>
                      <a:r>
                        <a:rPr lang="en-US" sz="1600">
                          <a:effectLst/>
                          <a:latin typeface="Verdana" panose="020B0604030504040204" pitchFamily="34" charset="0"/>
                          <a:ea typeface="Verdana" panose="020B0604030504040204" pitchFamily="34" charset="0"/>
                        </a:rPr>
                        <a:t>Sanderson and Matuszewski (2022)</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FCBFormer</a:t>
                      </a:r>
                    </a:p>
                  </a:txBody>
                  <a:tcPr marL="65266" marR="65266" marT="32633" marB="32633" anchor="ctr"/>
                </a:tc>
                <a:tc>
                  <a:txBody>
                    <a:bodyPr/>
                    <a:lstStyle/>
                    <a:p>
                      <a:pPr algn="l" fontAlgn="base"/>
                      <a:r>
                        <a:rPr lang="en-US" sz="1600" dirty="0" smtClean="0">
                          <a:effectLst/>
                          <a:latin typeface="Verdana" panose="020B0604030504040204" pitchFamily="34" charset="0"/>
                          <a:ea typeface="Verdana" panose="020B0604030504040204" pitchFamily="34" charset="0"/>
                        </a:rPr>
                        <a:t>Mean</a:t>
                      </a:r>
                      <a:r>
                        <a:rPr lang="en-US" sz="1600" baseline="0" dirty="0" smtClean="0">
                          <a:effectLst/>
                          <a:latin typeface="Verdana" panose="020B0604030504040204" pitchFamily="34" charset="0"/>
                          <a:ea typeface="Verdana" panose="020B0604030504040204" pitchFamily="34" charset="0"/>
                        </a:rPr>
                        <a:t> Dice:0.9445</a:t>
                      </a:r>
                      <a:endParaRPr lang="en-US" sz="1600" dirty="0">
                        <a:effectLst/>
                        <a:latin typeface="Verdana" panose="020B0604030504040204" pitchFamily="34" charset="0"/>
                        <a:ea typeface="Verdana" panose="020B0604030504040204" pitchFamily="34" charset="0"/>
                      </a:endParaRPr>
                    </a:p>
                  </a:txBody>
                  <a:tcPr marL="65266" marR="65266" marT="32633" marB="32633" anchor="ctr"/>
                </a:tc>
                <a:extLst>
                  <a:ext uri="{0D108BD9-81ED-4DB2-BD59-A6C34878D82A}">
                    <a16:rowId xmlns:a16="http://schemas.microsoft.com/office/drawing/2014/main" val="2759606797"/>
                  </a:ext>
                </a:extLst>
              </a:tr>
              <a:tr h="628336">
                <a:tc>
                  <a:txBody>
                    <a:bodyPr/>
                    <a:lstStyle/>
                    <a:p>
                      <a:pPr algn="l" fontAlgn="base"/>
                      <a:r>
                        <a:rPr lang="en-US" sz="1600">
                          <a:effectLst/>
                          <a:latin typeface="Verdana" panose="020B0604030504040204" pitchFamily="34" charset="0"/>
                          <a:ea typeface="Verdana" panose="020B0604030504040204" pitchFamily="34" charset="0"/>
                        </a:rPr>
                        <a:t>Dumitru et al. (2023)</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DUCK-Net</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Mean IoU: 0.905; Dice coefficient: 0.95</a:t>
                      </a:r>
                    </a:p>
                  </a:txBody>
                  <a:tcPr marL="65266" marR="65266" marT="32633" marB="32633" anchor="ctr"/>
                </a:tc>
                <a:extLst>
                  <a:ext uri="{0D108BD9-81ED-4DB2-BD59-A6C34878D82A}">
                    <a16:rowId xmlns:a16="http://schemas.microsoft.com/office/drawing/2014/main" val="1986063495"/>
                  </a:ext>
                </a:extLst>
              </a:tr>
              <a:tr h="628336">
                <a:tc>
                  <a:txBody>
                    <a:bodyPr/>
                    <a:lstStyle/>
                    <a:p>
                      <a:pPr algn="l" fontAlgn="base"/>
                      <a:r>
                        <a:rPr lang="en-US" sz="1600">
                          <a:effectLst/>
                          <a:latin typeface="Verdana" panose="020B0604030504040204" pitchFamily="34" charset="0"/>
                          <a:ea typeface="Verdana" panose="020B0604030504040204" pitchFamily="34" charset="0"/>
                        </a:rPr>
                        <a:t>Trinh (2023)</a:t>
                      </a:r>
                    </a:p>
                  </a:txBody>
                  <a:tcPr marL="65266" marR="65266" marT="32633" marB="32633" anchor="ctr"/>
                </a:tc>
                <a:tc>
                  <a:txBody>
                    <a:bodyPr/>
                    <a:lstStyle/>
                    <a:p>
                      <a:pPr algn="l" fontAlgn="base"/>
                      <a:r>
                        <a:rPr lang="en-US" sz="1600">
                          <a:effectLst/>
                          <a:latin typeface="Verdana" panose="020B0604030504040204" pitchFamily="34" charset="0"/>
                          <a:ea typeface="Verdana" panose="020B0604030504040204" pitchFamily="34" charset="0"/>
                        </a:rPr>
                        <a:t>Meta-Polyp</a:t>
                      </a:r>
                    </a:p>
                  </a:txBody>
                  <a:tcPr marL="65266" marR="65266" marT="32633" marB="32633" anchor="ctr"/>
                </a:tc>
                <a:tc>
                  <a:txBody>
                    <a:bodyPr/>
                    <a:lstStyle/>
                    <a:p>
                      <a:pPr algn="l" fontAlgn="base"/>
                      <a:r>
                        <a:rPr lang="en-US" sz="1600" dirty="0">
                          <a:effectLst/>
                          <a:latin typeface="Verdana" panose="020B0604030504040204" pitchFamily="34" charset="0"/>
                          <a:ea typeface="Verdana" panose="020B0604030504040204" pitchFamily="34" charset="0"/>
                        </a:rPr>
                        <a:t>Mean </a:t>
                      </a:r>
                      <a:r>
                        <a:rPr lang="en-US" sz="1600" dirty="0" err="1">
                          <a:effectLst/>
                          <a:latin typeface="Verdana" panose="020B0604030504040204" pitchFamily="34" charset="0"/>
                          <a:ea typeface="Verdana" panose="020B0604030504040204" pitchFamily="34" charset="0"/>
                        </a:rPr>
                        <a:t>IoU</a:t>
                      </a:r>
                      <a:r>
                        <a:rPr lang="en-US" sz="1600" dirty="0">
                          <a:effectLst/>
                          <a:latin typeface="Verdana" panose="020B0604030504040204" pitchFamily="34" charset="0"/>
                          <a:ea typeface="Verdana" panose="020B0604030504040204" pitchFamily="34" charset="0"/>
                        </a:rPr>
                        <a:t>: 0.921; Dice coefficient: 0.959</a:t>
                      </a:r>
                    </a:p>
                  </a:txBody>
                  <a:tcPr marL="65266" marR="65266" marT="32633" marB="32633" anchor="ctr"/>
                </a:tc>
                <a:extLst>
                  <a:ext uri="{0D108BD9-81ED-4DB2-BD59-A6C34878D82A}">
                    <a16:rowId xmlns:a16="http://schemas.microsoft.com/office/drawing/2014/main" val="2042284809"/>
                  </a:ext>
                </a:extLst>
              </a:tr>
            </a:tbl>
          </a:graphicData>
        </a:graphic>
      </p:graphicFrame>
      <p:sp>
        <p:nvSpPr>
          <p:cNvPr id="18" name="Text 1"/>
          <p:cNvSpPr/>
          <p:nvPr/>
        </p:nvSpPr>
        <p:spPr>
          <a:xfrm>
            <a:off x="3395118" y="63581"/>
            <a:ext cx="11235282"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Related Work</a:t>
            </a:r>
            <a:endParaRPr lang="en-US" sz="4800" dirty="0">
              <a:latin typeface="Verdana" panose="020B0604030504040204" pitchFamily="34" charset="0"/>
              <a:ea typeface="Verdana" panose="020B0604030504040204" pitchFamily="34" charset="0"/>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47104" r="20042"/>
          <a:stretch/>
        </p:blipFill>
        <p:spPr>
          <a:xfrm>
            <a:off x="0" y="6431"/>
            <a:ext cx="3395118" cy="822317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3" name="Text 1"/>
          <p:cNvSpPr/>
          <p:nvPr/>
        </p:nvSpPr>
        <p:spPr>
          <a:xfrm>
            <a:off x="0" y="0"/>
            <a:ext cx="14630400" cy="989648"/>
          </a:xfrm>
          <a:prstGeom prst="rect">
            <a:avLst/>
          </a:prstGeom>
          <a:noFill/>
          <a:ln/>
        </p:spPr>
        <p:txBody>
          <a:bodyPr wrap="none" rtlCol="0" anchor="t"/>
          <a:lstStyle/>
          <a:p>
            <a:pPr marL="0" indent="0" algn="ctr">
              <a:lnSpc>
                <a:spcPts val="7793"/>
              </a:lnSpc>
              <a:buNone/>
            </a:pPr>
            <a:r>
              <a:rPr lang="en-US" sz="4800" dirty="0" smtClean="0">
                <a:solidFill>
                  <a:srgbClr val="312F2B"/>
                </a:solidFill>
                <a:latin typeface="Verdana" panose="020B0604030504040204" pitchFamily="34" charset="0"/>
                <a:ea typeface="Verdana" panose="020B0604030504040204" pitchFamily="34" charset="0"/>
              </a:rPr>
              <a:t>Background</a:t>
            </a:r>
            <a:endParaRPr lang="en-US" sz="4800" dirty="0">
              <a:latin typeface="Verdana" panose="020B0604030504040204" pitchFamily="34" charset="0"/>
              <a:ea typeface="Verdana" panose="020B0604030504040204" pitchFamily="34" charset="0"/>
            </a:endParaRPr>
          </a:p>
        </p:txBody>
      </p:sp>
      <p:sp>
        <p:nvSpPr>
          <p:cNvPr id="14" name="TextBox 13"/>
          <p:cNvSpPr txBox="1"/>
          <p:nvPr/>
        </p:nvSpPr>
        <p:spPr>
          <a:xfrm>
            <a:off x="171450" y="989648"/>
            <a:ext cx="13106400" cy="70505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900" b="1" dirty="0" smtClean="0">
                <a:latin typeface="Verdana" panose="020B0604030504040204" pitchFamily="34" charset="0"/>
                <a:ea typeface="Verdana" panose="020B0604030504040204" pitchFamily="34" charset="0"/>
              </a:rPr>
              <a:t>Machine Learning: </a:t>
            </a:r>
            <a:r>
              <a:rPr lang="en-US" sz="1900" dirty="0" smtClean="0">
                <a:latin typeface="Verdana" panose="020B0604030504040204" pitchFamily="34" charset="0"/>
                <a:ea typeface="Verdana" panose="020B0604030504040204" pitchFamily="34" charset="0"/>
              </a:rPr>
              <a:t>That </a:t>
            </a:r>
            <a:r>
              <a:rPr lang="en-US" sz="1900" dirty="0">
                <a:latin typeface="Verdana" panose="020B0604030504040204" pitchFamily="34" charset="0"/>
                <a:ea typeface="Verdana" panose="020B0604030504040204" pitchFamily="34" charset="0"/>
              </a:rPr>
              <a:t>focuses on the development of algorithms and statistical models that enable computers to perform tasks without being explicitly programmed for those tasks. </a:t>
            </a:r>
            <a:r>
              <a:rPr lang="en-US" sz="1900" dirty="0" smtClean="0">
                <a:latin typeface="Verdana" panose="020B0604030504040204" pitchFamily="34" charset="0"/>
                <a:ea typeface="Verdana" panose="020B0604030504040204" pitchFamily="34" charset="0"/>
              </a:rPr>
              <a:t>systems </a:t>
            </a:r>
            <a:r>
              <a:rPr lang="en-US" sz="1900" dirty="0">
                <a:latin typeface="Verdana" panose="020B0604030504040204" pitchFamily="34" charset="0"/>
                <a:ea typeface="Verdana" panose="020B0604030504040204" pitchFamily="34" charset="0"/>
              </a:rPr>
              <a:t>learn from data, identify patterns, and make decisions or predictions based on those patterns. The key idea is to enable computers to learn from experience, just like humans, and improve their performance over </a:t>
            </a:r>
            <a:r>
              <a:rPr lang="en-US" sz="1900" dirty="0" smtClean="0">
                <a:latin typeface="Verdana" panose="020B0604030504040204" pitchFamily="34" charset="0"/>
                <a:ea typeface="Verdana" panose="020B0604030504040204" pitchFamily="34" charset="0"/>
              </a:rPr>
              <a:t>time. There </a:t>
            </a:r>
            <a:r>
              <a:rPr lang="en-US" sz="1900" dirty="0">
                <a:latin typeface="Verdana" panose="020B0604030504040204" pitchFamily="34" charset="0"/>
                <a:ea typeface="Verdana" panose="020B0604030504040204" pitchFamily="34" charset="0"/>
              </a:rPr>
              <a:t>are several types of machine learning approaches, including:</a:t>
            </a:r>
          </a:p>
          <a:p>
            <a:pPr marL="742950" lvl="1" indent="-285750" algn="just">
              <a:lnSpc>
                <a:spcPct val="150000"/>
              </a:lnSpc>
              <a:buFont typeface="Wingdings" panose="05000000000000000000" pitchFamily="2" charset="2"/>
              <a:buChar char="§"/>
            </a:pPr>
            <a:r>
              <a:rPr lang="en-US" sz="1900" dirty="0">
                <a:latin typeface="Verdana" panose="020B0604030504040204" pitchFamily="34" charset="0"/>
                <a:ea typeface="Verdana" panose="020B0604030504040204" pitchFamily="34" charset="0"/>
              </a:rPr>
              <a:t>Supervised </a:t>
            </a:r>
            <a:r>
              <a:rPr lang="en-US" sz="1900" dirty="0" smtClean="0">
                <a:latin typeface="Verdana" panose="020B0604030504040204" pitchFamily="34" charset="0"/>
                <a:ea typeface="Verdana" panose="020B0604030504040204" pitchFamily="34" charset="0"/>
              </a:rPr>
              <a:t>Learning</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Unsupervised Learning</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Reinforcement Learning</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Semi-supervised Learning</a:t>
            </a:r>
            <a:endParaRPr lang="en-US" sz="1900" b="1" dirty="0">
              <a:latin typeface="Verdana" panose="020B0604030504040204" pitchFamily="34" charset="0"/>
              <a:ea typeface="Verdana" panose="020B0604030504040204" pitchFamily="34" charset="0"/>
            </a:endParaRPr>
          </a:p>
          <a:p>
            <a:pPr marL="285750" indent="-285750" algn="just">
              <a:lnSpc>
                <a:spcPct val="150000"/>
              </a:lnSpc>
              <a:buFont typeface="Wingdings" panose="05000000000000000000" pitchFamily="2" charset="2"/>
              <a:buChar char="q"/>
            </a:pPr>
            <a:r>
              <a:rPr lang="en-US" sz="1900" b="1" dirty="0" smtClean="0">
                <a:latin typeface="Verdana" panose="020B0604030504040204" pitchFamily="34" charset="0"/>
                <a:ea typeface="Verdana" panose="020B0604030504040204" pitchFamily="34" charset="0"/>
              </a:rPr>
              <a:t>Deep Learning:</a:t>
            </a:r>
            <a:r>
              <a:rPr lang="en-US" sz="1900" dirty="0" smtClean="0">
                <a:latin typeface="Verdana" panose="020B0604030504040204" pitchFamily="34" charset="0"/>
                <a:ea typeface="Verdana" panose="020B0604030504040204" pitchFamily="34" charset="0"/>
              </a:rPr>
              <a:t> That </a:t>
            </a:r>
            <a:r>
              <a:rPr lang="en-US" sz="1900" dirty="0">
                <a:latin typeface="Verdana" panose="020B0604030504040204" pitchFamily="34" charset="0"/>
                <a:ea typeface="Verdana" panose="020B0604030504040204" pitchFamily="34" charset="0"/>
              </a:rPr>
              <a:t>focuses on artificial neural networks, particularly deep neural networks with many </a:t>
            </a:r>
            <a:r>
              <a:rPr lang="en-US" sz="1900" dirty="0" smtClean="0">
                <a:latin typeface="Verdana" panose="020B0604030504040204" pitchFamily="34" charset="0"/>
                <a:ea typeface="Verdana" panose="020B0604030504040204" pitchFamily="34" charset="0"/>
              </a:rPr>
              <a:t>layers. </a:t>
            </a:r>
            <a:r>
              <a:rPr lang="en-US" sz="1900" dirty="0">
                <a:latin typeface="Verdana" panose="020B0604030504040204" pitchFamily="34" charset="0"/>
                <a:ea typeface="Verdana" panose="020B0604030504040204" pitchFamily="34" charset="0"/>
              </a:rPr>
              <a:t>Deep learning algorithms are inspired by the structure and function of the human brain, specifically the interconnected networks of </a:t>
            </a:r>
            <a:r>
              <a:rPr lang="en-US" sz="1900" dirty="0" smtClean="0">
                <a:latin typeface="Verdana" panose="020B0604030504040204" pitchFamily="34" charset="0"/>
                <a:ea typeface="Verdana" panose="020B0604030504040204" pitchFamily="34" charset="0"/>
              </a:rPr>
              <a:t>neurons. Key </a:t>
            </a:r>
            <a:r>
              <a:rPr lang="en-US" sz="1900" dirty="0">
                <a:latin typeface="Verdana" panose="020B0604030504040204" pitchFamily="34" charset="0"/>
                <a:ea typeface="Verdana" panose="020B0604030504040204" pitchFamily="34" charset="0"/>
              </a:rPr>
              <a:t>characteristics of deep learning include:</a:t>
            </a:r>
          </a:p>
          <a:p>
            <a:pPr marL="742950" lvl="1" indent="-285750" algn="just">
              <a:lnSpc>
                <a:spcPct val="150000"/>
              </a:lnSpc>
              <a:buFont typeface="Wingdings" panose="05000000000000000000" pitchFamily="2" charset="2"/>
              <a:buChar char="§"/>
            </a:pPr>
            <a:r>
              <a:rPr lang="en-US" sz="1900" dirty="0">
                <a:latin typeface="Verdana" panose="020B0604030504040204" pitchFamily="34" charset="0"/>
                <a:ea typeface="Verdana" panose="020B0604030504040204" pitchFamily="34" charset="0"/>
              </a:rPr>
              <a:t>Neural </a:t>
            </a:r>
            <a:r>
              <a:rPr lang="en-US" sz="1900" dirty="0" smtClean="0">
                <a:latin typeface="Verdana" panose="020B0604030504040204" pitchFamily="34" charset="0"/>
                <a:ea typeface="Verdana" panose="020B0604030504040204" pitchFamily="34" charset="0"/>
              </a:rPr>
              <a:t>Networks</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Deep Architectures</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Representation Learning</a:t>
            </a:r>
          </a:p>
          <a:p>
            <a:pPr marL="742950" lvl="1" indent="-285750" algn="just">
              <a:lnSpc>
                <a:spcPct val="150000"/>
              </a:lnSpc>
              <a:buFont typeface="Wingdings" panose="05000000000000000000" pitchFamily="2" charset="2"/>
              <a:buChar char="§"/>
            </a:pPr>
            <a:r>
              <a:rPr lang="en-US" sz="1900" dirty="0" smtClean="0">
                <a:latin typeface="Verdana" panose="020B0604030504040204" pitchFamily="34" charset="0"/>
                <a:ea typeface="Verdana" panose="020B0604030504040204" pitchFamily="34" charset="0"/>
              </a:rPr>
              <a:t>Scalability</a:t>
            </a:r>
            <a:endParaRPr lang="en-US" sz="1900" dirty="0">
              <a:latin typeface="Verdana" panose="020B0604030504040204" pitchFamily="34" charset="0"/>
              <a:ea typeface="Verdana" panose="020B060403050404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TotalTime>
  <Words>1703</Words>
  <Application>Microsoft Office PowerPoint</Application>
  <PresentationFormat>Custom</PresentationFormat>
  <Paragraphs>288</Paragraphs>
  <Slides>38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Courier New</vt:lpstr>
      <vt:lpstr>Gelasio</vt:lpstr>
      <vt:lpstr>Iskoola Pota</vt:lpstr>
      <vt:lpstr>Lato</vt:lpstr>
      <vt:lpstr>Raleway</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Viva Presentation</dc:title>
  <dc:subject>PptxGenJS Presentation</dc:subject>
  <dc:creator>rlakshitha150@gmail.com</dc:creator>
  <cp:lastModifiedBy>Thilini Bhaghya</cp:lastModifiedBy>
  <cp:revision>79</cp:revision>
  <dcterms:created xsi:type="dcterms:W3CDTF">2024-04-04T20:39:58Z</dcterms:created>
  <dcterms:modified xsi:type="dcterms:W3CDTF">2024-04-08T05:08:07Z</dcterms:modified>
</cp:coreProperties>
</file>